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46"/>
  </p:notesMasterIdLst>
  <p:sldIdLst>
    <p:sldId id="256" r:id="rId9"/>
    <p:sldId id="257" r:id="rId10"/>
    <p:sldId id="258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89" r:id="rId21"/>
    <p:sldId id="290" r:id="rId22"/>
    <p:sldId id="269" r:id="rId23"/>
    <p:sldId id="270" r:id="rId24"/>
    <p:sldId id="271" r:id="rId25"/>
    <p:sldId id="272" r:id="rId26"/>
    <p:sldId id="273" r:id="rId27"/>
    <p:sldId id="274" r:id="rId28"/>
    <p:sldId id="276" r:id="rId29"/>
    <p:sldId id="277" r:id="rId30"/>
    <p:sldId id="285" r:id="rId31"/>
    <p:sldId id="286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2"/>
    <p:restoredTop sz="94645"/>
  </p:normalViewPr>
  <p:slideViewPr>
    <p:cSldViewPr snapToGrid="0">
      <p:cViewPr varScale="1">
        <p:scale>
          <a:sx n="113" d="100"/>
          <a:sy n="113" d="100"/>
        </p:scale>
        <p:origin x="19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6AF72B8-8339-486A-B884-1C731F165C15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71438" y="898525"/>
            <a:ext cx="7962901" cy="4479925"/>
          </a:xfrm>
          <a:prstGeom prst="rect">
            <a:avLst/>
          </a:prstGeom>
        </p:spPr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781920" y="5683680"/>
            <a:ext cx="6256080" cy="53798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pPr marL="216000" indent="-21096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14C production</a:t>
            </a:r>
          </a:p>
          <a:p>
            <a:pPr marL="216000" indent="-21096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Exchange with reservoirs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_20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4F2B5C6-C595-49E5-A326-11DF54601B4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93738"/>
            <a:ext cx="6081713" cy="342265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_22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89FE6A1-FF56-44DB-A489-B9598D652A42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93738"/>
            <a:ext cx="6081713" cy="342265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Rectangle 9"/>
          <p:cNvSpPr/>
          <p:nvPr/>
        </p:nvSpPr>
        <p:spPr>
          <a:xfrm>
            <a:off x="4282200" y="10155240"/>
            <a:ext cx="327348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A89DB8AD-ED24-4CB1-BF96-0ED98767BE20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33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18" name="Text Box 1_1"/>
          <p:cNvSpPr/>
          <p:nvPr/>
        </p:nvSpPr>
        <p:spPr>
          <a:xfrm>
            <a:off x="1387440" y="937080"/>
            <a:ext cx="5550480" cy="46864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PlaceHolder 1"/>
          <p:cNvSpPr>
            <a:spLocks noGrp="1"/>
          </p:cNvSpPr>
          <p:nvPr>
            <p:ph type="body"/>
          </p:nvPr>
        </p:nvSpPr>
        <p:spPr>
          <a:xfrm>
            <a:off x="857520" y="5585040"/>
            <a:ext cx="6852240" cy="528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Rectangle 11"/>
          <p:cNvSpPr/>
          <p:nvPr/>
        </p:nvSpPr>
        <p:spPr>
          <a:xfrm>
            <a:off x="4282200" y="10155240"/>
            <a:ext cx="327348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FDC8130-AF5B-493E-BA0A-D3742D46A723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87880" y="892440"/>
            <a:ext cx="7389720" cy="4408200"/>
          </a:xfrm>
          <a:prstGeom prst="rect">
            <a:avLst/>
          </a:prstGeom>
        </p:spPr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855360" y="5585040"/>
            <a:ext cx="6852240" cy="51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71438" y="898525"/>
            <a:ext cx="7962901" cy="4479925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781920" y="5683680"/>
            <a:ext cx="6256080" cy="53798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pPr marL="216000" indent="-21096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14C production</a:t>
            </a:r>
          </a:p>
          <a:p>
            <a:pPr marL="216000" indent="-21096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Exchange with reservoirs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_2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1D205CF-EA54-446F-8E54-350D96EFF47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93738"/>
            <a:ext cx="6081713" cy="342265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Shape 1_3"/>
          <p:cNvSpPr/>
          <p:nvPr/>
        </p:nvSpPr>
        <p:spPr>
          <a:xfrm>
            <a:off x="4282200" y="10155600"/>
            <a:ext cx="3272760" cy="53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0FCD1C8-5DDE-4824-BF8C-07A32398A964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1525" cy="400685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endParaRPr lang="en-GB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Shape 1_4"/>
          <p:cNvSpPr/>
          <p:nvPr/>
        </p:nvSpPr>
        <p:spPr>
          <a:xfrm>
            <a:off x="4282200" y="10155600"/>
            <a:ext cx="3272760" cy="53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417C389-79EE-4CE2-A8FE-DD0604232219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21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5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1525" cy="4006850"/>
          </a:xfrm>
          <a:prstGeom prst="rect">
            <a:avLst/>
          </a:prstGeom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r>
              <a:rPr lang="en-GB" sz="2000" b="0" strike="noStrike" spc="-1">
                <a:latin typeface="Arial"/>
              </a:rPr>
              <a:t>de Vries found that 17-th century wood had a 2% higher activity than 19th century wood.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Shape 1_10"/>
          <p:cNvSpPr/>
          <p:nvPr/>
        </p:nvSpPr>
        <p:spPr>
          <a:xfrm>
            <a:off x="4282200" y="10155600"/>
            <a:ext cx="3272760" cy="53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5EF0F71-4437-42BB-9DC8-54BF88EA9F50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22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5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1525" cy="4006850"/>
          </a:xfrm>
          <a:prstGeom prst="rect">
            <a:avLst/>
          </a:prstGeom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_12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D3010A2-6742-47C9-9FFE-E49F99463D1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3720"/>
            <a:ext cx="4563720" cy="3422160"/>
          </a:xfrm>
          <a:prstGeom prst="rect">
            <a:avLst/>
          </a:prstGeom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_16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5B18ABD-4A3B-4A8D-BFE5-5480AC0F93D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3720"/>
            <a:ext cx="4563720" cy="3422160"/>
          </a:xfrm>
          <a:prstGeom prst="rect">
            <a:avLst/>
          </a:prstGeom>
        </p:spPr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_18"/>
          <p:cNvSpPr/>
          <p:nvPr/>
        </p:nvSpPr>
        <p:spPr>
          <a:xfrm>
            <a:off x="4281480" y="10155240"/>
            <a:ext cx="3273120" cy="53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9A5991B-D92A-4EE0-A313-CDC681170E4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n-GB" sz="1200" b="0" strike="noStrike" spc="-1">
              <a:latin typeface="Arial"/>
            </a:endParaRPr>
          </a:p>
        </p:txBody>
      </p:sp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3720"/>
            <a:ext cx="4563720" cy="3422160"/>
          </a:xfrm>
          <a:prstGeom prst="rect">
            <a:avLst/>
          </a:prstGeom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686520" y="4342680"/>
            <a:ext cx="5483160" cy="4110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8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9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FE7C4"/>
            </a:gs>
          </a:gsLst>
          <a:path path="circle">
            <a:fillToRect l="25000" t="25000" r="75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1"/>
          <p:cNvGrpSpPr/>
          <p:nvPr/>
        </p:nvGrpSpPr>
        <p:grpSpPr>
          <a:xfrm>
            <a:off x="0" y="188640"/>
            <a:ext cx="2179440" cy="5484240"/>
            <a:chOff x="0" y="188640"/>
            <a:chExt cx="2179440" cy="5484240"/>
          </a:xfrm>
        </p:grpSpPr>
        <p:sp>
          <p:nvSpPr>
            <p:cNvPr id="77" name="CustomShape 2"/>
            <p:cNvSpPr/>
            <p:nvPr/>
          </p:nvSpPr>
          <p:spPr>
            <a:xfrm>
              <a:off x="0" y="2128320"/>
              <a:ext cx="72360" cy="51336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3"/>
            <p:cNvSpPr/>
            <p:nvPr/>
          </p:nvSpPr>
          <p:spPr>
            <a:xfrm>
              <a:off x="98640" y="2609280"/>
              <a:ext cx="490680" cy="191556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CustomShape 4"/>
            <p:cNvSpPr/>
            <p:nvPr/>
          </p:nvSpPr>
          <p:spPr>
            <a:xfrm>
              <a:off x="618120" y="4502880"/>
              <a:ext cx="462240" cy="117000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5"/>
            <p:cNvSpPr/>
            <p:nvPr/>
          </p:nvSpPr>
          <p:spPr>
            <a:xfrm>
              <a:off x="735120" y="5376960"/>
              <a:ext cx="126720" cy="29592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6"/>
            <p:cNvSpPr/>
            <p:nvPr/>
          </p:nvSpPr>
          <p:spPr>
            <a:xfrm>
              <a:off x="77040" y="2646000"/>
              <a:ext cx="624960" cy="274788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7"/>
            <p:cNvSpPr/>
            <p:nvPr/>
          </p:nvSpPr>
          <p:spPr>
            <a:xfrm>
              <a:off x="17280" y="188640"/>
              <a:ext cx="76680" cy="24163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8"/>
            <p:cNvSpPr/>
            <p:nvPr/>
          </p:nvSpPr>
          <p:spPr>
            <a:xfrm>
              <a:off x="60120" y="2433600"/>
              <a:ext cx="55440" cy="40392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9"/>
            <p:cNvSpPr/>
            <p:nvPr/>
          </p:nvSpPr>
          <p:spPr>
            <a:xfrm>
              <a:off x="589680" y="4529160"/>
              <a:ext cx="140760" cy="84348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0"/>
            <p:cNvSpPr/>
            <p:nvPr/>
          </p:nvSpPr>
          <p:spPr>
            <a:xfrm>
              <a:off x="594000" y="1156320"/>
              <a:ext cx="1585440" cy="33422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1"/>
            <p:cNvSpPr/>
            <p:nvPr/>
          </p:nvSpPr>
          <p:spPr>
            <a:xfrm>
              <a:off x="706680" y="5398200"/>
              <a:ext cx="119520" cy="27468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2"/>
            <p:cNvSpPr/>
            <p:nvPr/>
          </p:nvSpPr>
          <p:spPr>
            <a:xfrm>
              <a:off x="589680" y="4430880"/>
              <a:ext cx="23760" cy="1785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13"/>
            <p:cNvSpPr/>
            <p:nvPr/>
          </p:nvSpPr>
          <p:spPr>
            <a:xfrm>
              <a:off x="650880" y="5162400"/>
              <a:ext cx="178200" cy="5104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766F54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9" name="Group 14"/>
          <p:cNvGrpSpPr/>
          <p:nvPr/>
        </p:nvGrpSpPr>
        <p:grpSpPr>
          <a:xfrm>
            <a:off x="22320" y="0"/>
            <a:ext cx="2147400" cy="5661360"/>
            <a:chOff x="22320" y="0"/>
            <a:chExt cx="2147400" cy="5661360"/>
          </a:xfrm>
        </p:grpSpPr>
        <p:sp>
          <p:nvSpPr>
            <p:cNvPr id="90" name="CustomShape 15"/>
            <p:cNvSpPr/>
            <p:nvPr/>
          </p:nvSpPr>
          <p:spPr>
            <a:xfrm>
              <a:off x="22320" y="0"/>
              <a:ext cx="446760" cy="363456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16"/>
            <p:cNvSpPr/>
            <p:nvPr/>
          </p:nvSpPr>
          <p:spPr>
            <a:xfrm>
              <a:off x="499680" y="3568680"/>
              <a:ext cx="381960" cy="130212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17"/>
            <p:cNvSpPr/>
            <p:nvPr/>
          </p:nvSpPr>
          <p:spPr>
            <a:xfrm>
              <a:off x="916200" y="4846680"/>
              <a:ext cx="389160" cy="81468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18"/>
            <p:cNvSpPr/>
            <p:nvPr/>
          </p:nvSpPr>
          <p:spPr>
            <a:xfrm>
              <a:off x="473760" y="3608280"/>
              <a:ext cx="499320" cy="184392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19"/>
            <p:cNvSpPr/>
            <p:nvPr/>
          </p:nvSpPr>
          <p:spPr>
            <a:xfrm>
              <a:off x="424440" y="1065960"/>
              <a:ext cx="154440" cy="249840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20"/>
            <p:cNvSpPr/>
            <p:nvPr/>
          </p:nvSpPr>
          <p:spPr>
            <a:xfrm>
              <a:off x="1012680" y="5432760"/>
              <a:ext cx="117720" cy="2286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21"/>
            <p:cNvSpPr/>
            <p:nvPr/>
          </p:nvSpPr>
          <p:spPr>
            <a:xfrm>
              <a:off x="456120" y="3395880"/>
              <a:ext cx="70560" cy="41868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22"/>
            <p:cNvSpPr/>
            <p:nvPr/>
          </p:nvSpPr>
          <p:spPr>
            <a:xfrm>
              <a:off x="886680" y="2600640"/>
              <a:ext cx="1283040" cy="224172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23"/>
            <p:cNvSpPr/>
            <p:nvPr/>
          </p:nvSpPr>
          <p:spPr>
            <a:xfrm>
              <a:off x="977400" y="5456520"/>
              <a:ext cx="105480" cy="20484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24"/>
            <p:cNvSpPr/>
            <p:nvPr/>
          </p:nvSpPr>
          <p:spPr>
            <a:xfrm>
              <a:off x="886680" y="4875120"/>
              <a:ext cx="121320" cy="5533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25"/>
            <p:cNvSpPr/>
            <p:nvPr/>
          </p:nvSpPr>
          <p:spPr>
            <a:xfrm>
              <a:off x="886680" y="4772520"/>
              <a:ext cx="30240" cy="1839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26"/>
            <p:cNvSpPr/>
            <p:nvPr/>
          </p:nvSpPr>
          <p:spPr>
            <a:xfrm>
              <a:off x="916200" y="5226840"/>
              <a:ext cx="187920" cy="4345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766F5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2" name="CustomShape 27"/>
          <p:cNvSpPr/>
          <p:nvPr/>
        </p:nvSpPr>
        <p:spPr>
          <a:xfrm>
            <a:off x="360" y="360"/>
            <a:ext cx="196920" cy="5665680"/>
          </a:xfrm>
          <a:prstGeom prst="rect">
            <a:avLst/>
          </a:prstGeom>
          <a:solidFill>
            <a:srgbClr val="766F54"/>
          </a:solidFill>
          <a:ln w="9360">
            <a:noFill/>
          </a:ln>
          <a:effectLst>
            <a:outerShdw blurRad="38160" dist="25560" dir="5400000">
              <a:srgbClr val="000000">
                <a:alpha val="2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8"/>
          <p:cNvSpPr/>
          <p:nvPr/>
        </p:nvSpPr>
        <p:spPr>
          <a:xfrm flipV="1">
            <a:off x="360" y="577800"/>
            <a:ext cx="1492920" cy="41580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A5301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player.vimeo.com/video/603317968?h=298c938503&amp;app_id=12296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player.vimeo.com/video/603364618?h=5a53c721b6&amp;app_id=122963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9.xml"/><Relationship Id="rId1" Type="http://schemas.openxmlformats.org/officeDocument/2006/relationships/video" Target="https://player.vimeo.com/video/603420882?h=defa198adb&amp;app_id=122963" TargetMode="Externa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layer.vimeo.com/video/605461321?h=ebdfd9e585&amp;app_id=122963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337"/>
          <p:cNvSpPr/>
          <p:nvPr/>
        </p:nvSpPr>
        <p:spPr>
          <a:xfrm>
            <a:off x="504000" y="133200"/>
            <a:ext cx="9069120" cy="249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 Andrews</a:t>
            </a:r>
            <a:br>
              <a:rPr dirty="0"/>
            </a:br>
            <a:r>
              <a:rPr lang="en-GB" sz="4400" dirty="0"/>
              <a:t>Bayesian Geochronology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504000" y="1752120"/>
            <a:ext cx="9069120" cy="328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Session 1</a:t>
            </a:r>
            <a:endParaRPr lang="en-GB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3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Radiocarbon dating and calibration</a:t>
            </a:r>
            <a:endParaRPr lang="en-GB" sz="3200" b="0" strike="noStrike" spc="-1" dirty="0">
              <a:latin typeface="Arial"/>
            </a:endParaRPr>
          </a:p>
        </p:txBody>
      </p:sp>
      <p:pic>
        <p:nvPicPr>
          <p:cNvPr id="341" name="Picture 340"/>
          <p:cNvPicPr/>
          <p:nvPr/>
        </p:nvPicPr>
        <p:blipFill>
          <a:blip r:embed="rId2"/>
          <a:stretch/>
        </p:blipFill>
        <p:spPr>
          <a:xfrm>
            <a:off x="6554880" y="4453560"/>
            <a:ext cx="3378240" cy="116856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341"/>
          <p:cNvPicPr/>
          <p:nvPr/>
        </p:nvPicPr>
        <p:blipFill>
          <a:blip r:embed="rId3"/>
          <a:stretch/>
        </p:blipFill>
        <p:spPr>
          <a:xfrm>
            <a:off x="144000" y="4680000"/>
            <a:ext cx="2336760" cy="842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roup 1_0"/>
          <p:cNvGrpSpPr/>
          <p:nvPr/>
        </p:nvGrpSpPr>
        <p:grpSpPr>
          <a:xfrm>
            <a:off x="2352240" y="188640"/>
            <a:ext cx="5033520" cy="1855080"/>
            <a:chOff x="2352240" y="188640"/>
            <a:chExt cx="5033520" cy="1855080"/>
          </a:xfrm>
        </p:grpSpPr>
        <p:sp>
          <p:nvSpPr>
            <p:cNvPr id="384" name="CustomShape 2_3"/>
            <p:cNvSpPr/>
            <p:nvPr/>
          </p:nvSpPr>
          <p:spPr>
            <a:xfrm>
              <a:off x="2352240" y="188640"/>
              <a:ext cx="1758600" cy="1855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800" b="1" strike="noStrike" spc="-1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lang="en-GB" sz="28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N + n</a:t>
              </a: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GB" sz="2800" b="1" strike="noStrike" spc="-1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lang="en-GB" sz="28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C + O</a:t>
              </a:r>
              <a:r>
                <a:rPr lang="en-GB" sz="2800" b="1" strike="noStrike" spc="-1" baseline="-25000">
                  <a:solidFill>
                    <a:srgbClr val="FF0000"/>
                  </a:solidFill>
                  <a:latin typeface="Arial"/>
                  <a:ea typeface="DejaVu Sans"/>
                </a:rPr>
                <a:t>2</a:t>
              </a: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</p:txBody>
        </p:sp>
        <p:sp>
          <p:nvSpPr>
            <p:cNvPr id="385" name="CustomShape 3_3"/>
            <p:cNvSpPr/>
            <p:nvPr/>
          </p:nvSpPr>
          <p:spPr>
            <a:xfrm>
              <a:off x="4367880" y="233280"/>
              <a:ext cx="3017880" cy="13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800" b="1" strike="noStrike" spc="-1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lang="en-GB" sz="28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C + p</a:t>
              </a: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</p:txBody>
        </p:sp>
        <p:sp>
          <p:nvSpPr>
            <p:cNvPr id="386" name="CustomShape 4_0"/>
            <p:cNvSpPr/>
            <p:nvPr/>
          </p:nvSpPr>
          <p:spPr>
            <a:xfrm>
              <a:off x="4115880" y="1259640"/>
              <a:ext cx="246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7" name="CustomShape 5_0"/>
            <p:cNvSpPr/>
            <p:nvPr/>
          </p:nvSpPr>
          <p:spPr>
            <a:xfrm>
              <a:off x="4032000" y="503640"/>
              <a:ext cx="246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8" name="CustomShape 6_0"/>
          <p:cNvSpPr/>
          <p:nvPr/>
        </p:nvSpPr>
        <p:spPr>
          <a:xfrm>
            <a:off x="360" y="0"/>
            <a:ext cx="2430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Cosmic rays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389" name="Picture 8_1"/>
          <p:cNvPicPr/>
          <p:nvPr/>
        </p:nvPicPr>
        <p:blipFill>
          <a:blip r:embed="rId3"/>
          <a:srcRect l="14057" t="17303" b="23282"/>
          <a:stretch/>
        </p:blipFill>
        <p:spPr>
          <a:xfrm>
            <a:off x="0" y="1715040"/>
            <a:ext cx="10073160" cy="3949200"/>
          </a:xfrm>
          <a:prstGeom prst="rect">
            <a:avLst/>
          </a:prstGeom>
          <a:ln w="0">
            <a:noFill/>
          </a:ln>
        </p:spPr>
      </p:pic>
      <p:sp>
        <p:nvSpPr>
          <p:cNvPr id="390" name="Line 7_0"/>
          <p:cNvSpPr/>
          <p:nvPr/>
        </p:nvSpPr>
        <p:spPr>
          <a:xfrm>
            <a:off x="6215040" y="1511640"/>
            <a:ext cx="2687400" cy="1889640"/>
          </a:xfrm>
          <a:prstGeom prst="line">
            <a:avLst/>
          </a:prstGeom>
          <a:ln w="381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Line 8_0"/>
          <p:cNvSpPr/>
          <p:nvPr/>
        </p:nvSpPr>
        <p:spPr>
          <a:xfrm flipH="1">
            <a:off x="8231040" y="3778920"/>
            <a:ext cx="936000" cy="94680"/>
          </a:xfrm>
          <a:prstGeom prst="line">
            <a:avLst/>
          </a:prstGeom>
          <a:ln w="381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9_0"/>
          <p:cNvSpPr/>
          <p:nvPr/>
        </p:nvSpPr>
        <p:spPr>
          <a:xfrm>
            <a:off x="5459400" y="3716280"/>
            <a:ext cx="2304360" cy="126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GB" sz="3200" b="0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lang="en-GB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C/</a:t>
            </a:r>
            <a:r>
              <a:rPr lang="en-GB" sz="3200" b="0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lang="en-GB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lang="en-GB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GB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lang="en-GB" sz="3200" b="0" strike="noStrike" spc="-1">
              <a:latin typeface="Arial"/>
            </a:endParaRPr>
          </a:p>
        </p:txBody>
      </p:sp>
      <p:sp>
        <p:nvSpPr>
          <p:cNvPr id="393" name="CustomShape 10_0"/>
          <p:cNvSpPr/>
          <p:nvPr/>
        </p:nvSpPr>
        <p:spPr>
          <a:xfrm>
            <a:off x="1175760" y="720"/>
            <a:ext cx="918360" cy="43632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1_0"/>
          <p:cNvSpPr/>
          <p:nvPr/>
        </p:nvSpPr>
        <p:spPr>
          <a:xfrm>
            <a:off x="1091880" y="720"/>
            <a:ext cx="1086840" cy="6879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2_0"/>
          <p:cNvSpPr/>
          <p:nvPr/>
        </p:nvSpPr>
        <p:spPr>
          <a:xfrm>
            <a:off x="4451760" y="692640"/>
            <a:ext cx="1506600" cy="4989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3_0"/>
          <p:cNvSpPr/>
          <p:nvPr/>
        </p:nvSpPr>
        <p:spPr>
          <a:xfrm rot="10800000">
            <a:off x="4373640" y="1322640"/>
            <a:ext cx="1506600" cy="4989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4_0"/>
          <p:cNvSpPr/>
          <p:nvPr/>
        </p:nvSpPr>
        <p:spPr>
          <a:xfrm>
            <a:off x="4535640" y="1008000"/>
            <a:ext cx="1338840" cy="100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lang="en-GB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lang="en-GB" sz="2800" b="1" strike="noStrike" spc="-1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GB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800" b="0" strike="noStrike" spc="-1">
              <a:latin typeface="Arial"/>
            </a:endParaRPr>
          </a:p>
        </p:txBody>
      </p:sp>
      <p:sp>
        <p:nvSpPr>
          <p:cNvPr id="398" name="CustomShape 15_0"/>
          <p:cNvSpPr/>
          <p:nvPr/>
        </p:nvSpPr>
        <p:spPr>
          <a:xfrm>
            <a:off x="6843960" y="377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lang="en-GB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lang="en-GB" sz="2800" b="1" strike="noStrike" spc="-1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99" name="CustomShape 16_0"/>
          <p:cNvSpPr/>
          <p:nvPr/>
        </p:nvSpPr>
        <p:spPr>
          <a:xfrm>
            <a:off x="6719400" y="189000"/>
            <a:ext cx="1254600" cy="93996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7_0"/>
          <p:cNvSpPr/>
          <p:nvPr/>
        </p:nvSpPr>
        <p:spPr>
          <a:xfrm>
            <a:off x="8483400" y="630000"/>
            <a:ext cx="1254600" cy="93996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18_0"/>
          <p:cNvSpPr/>
          <p:nvPr/>
        </p:nvSpPr>
        <p:spPr>
          <a:xfrm>
            <a:off x="8607960" y="944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13</a:t>
            </a:r>
            <a:r>
              <a:rPr lang="en-GB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lang="en-GB" sz="2800" b="1" strike="noStrike" spc="-1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02" name="CustomShape 19_0"/>
          <p:cNvSpPr/>
          <p:nvPr/>
        </p:nvSpPr>
        <p:spPr>
          <a:xfrm rot="16200000" flipH="1">
            <a:off x="7306560" y="1532880"/>
            <a:ext cx="2010600" cy="133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0_0"/>
          <p:cNvSpPr/>
          <p:nvPr/>
        </p:nvSpPr>
        <p:spPr>
          <a:xfrm rot="16200000" flipH="1">
            <a:off x="8366400" y="2340720"/>
            <a:ext cx="1569600" cy="16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4" name="Picture 6_1"/>
          <p:cNvPicPr/>
          <p:nvPr/>
        </p:nvPicPr>
        <p:blipFill>
          <a:blip r:embed="rId4"/>
          <a:stretch/>
        </p:blipFill>
        <p:spPr>
          <a:xfrm>
            <a:off x="1870560" y="1980000"/>
            <a:ext cx="6227640" cy="349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1_0"/>
          <p:cNvPicPr/>
          <p:nvPr/>
        </p:nvPicPr>
        <p:blipFill>
          <a:blip r:embed="rId2"/>
          <a:stretch/>
        </p:blipFill>
        <p:spPr>
          <a:xfrm>
            <a:off x="4680000" y="444240"/>
            <a:ext cx="3956040" cy="475848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1_0"/>
          <p:cNvSpPr/>
          <p:nvPr/>
        </p:nvSpPr>
        <p:spPr>
          <a:xfrm>
            <a:off x="1506960" y="4541400"/>
            <a:ext cx="2843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Libby’s </a:t>
            </a:r>
            <a:r>
              <a:rPr lang="en-GB" sz="1800" b="0" strike="noStrike" spc="-1" baseline="30000">
                <a:solidFill>
                  <a:srgbClr val="000000"/>
                </a:solidFill>
                <a:latin typeface="Century Gothic"/>
                <a:ea typeface="DejaVu Sans"/>
              </a:rPr>
              <a:t>14</a:t>
            </a:r>
            <a:r>
              <a:rPr lang="en-GB" sz="1800" b="0" strike="noStrike" spc="-1">
                <a:solidFill>
                  <a:srgbClr val="000000"/>
                </a:solidFill>
                <a:latin typeface="Century Gothic"/>
                <a:ea typeface="DejaVu Sans"/>
              </a:rPr>
              <a:t>C decay counter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407" name="Picture 406"/>
          <p:cNvPicPr/>
          <p:nvPr/>
        </p:nvPicPr>
        <p:blipFill>
          <a:blip r:embed="rId3"/>
          <a:stretch/>
        </p:blipFill>
        <p:spPr>
          <a:xfrm>
            <a:off x="720000" y="414360"/>
            <a:ext cx="2142720" cy="28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408"/>
          <p:cNvPicPr/>
          <p:nvPr/>
        </p:nvPicPr>
        <p:blipFill>
          <a:blip r:embed="rId2"/>
          <a:stretch/>
        </p:blipFill>
        <p:spPr>
          <a:xfrm>
            <a:off x="526225" y="330123"/>
            <a:ext cx="6508800" cy="316044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1_2"/>
          <p:cNvPicPr/>
          <p:nvPr/>
        </p:nvPicPr>
        <p:blipFill>
          <a:blip r:embed="rId3"/>
          <a:stretch/>
        </p:blipFill>
        <p:spPr>
          <a:xfrm>
            <a:off x="6300000" y="3348720"/>
            <a:ext cx="3598200" cy="232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2_1"/>
          <p:cNvPicPr/>
          <p:nvPr/>
        </p:nvPicPr>
        <p:blipFill>
          <a:blip r:embed="rId3"/>
          <a:stretch/>
        </p:blipFill>
        <p:spPr>
          <a:xfrm>
            <a:off x="21240" y="900000"/>
            <a:ext cx="5217840" cy="3598200"/>
          </a:xfrm>
          <a:prstGeom prst="rect">
            <a:avLst/>
          </a:prstGeom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7" name="CustomShape 1_1"/>
          <p:cNvSpPr/>
          <p:nvPr/>
        </p:nvSpPr>
        <p:spPr>
          <a:xfrm>
            <a:off x="1160280" y="4860000"/>
            <a:ext cx="2799720" cy="31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90" b="0" strike="noStrike" spc="-1">
                <a:solidFill>
                  <a:srgbClr val="000000"/>
                </a:solidFill>
                <a:latin typeface="Arial"/>
                <a:ea typeface="DejaVu Sans"/>
              </a:rPr>
              <a:t>Scott, 2013 (</a:t>
            </a:r>
            <a:r>
              <a:rPr lang="en-GB" sz="149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Encycl. Quat. Sci.</a:t>
            </a:r>
            <a:r>
              <a:rPr lang="en-GB" sz="1490" b="0" strike="noStrike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en-GB" sz="1490" b="0" strike="noStrike" spc="-1">
              <a:latin typeface="Arial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EB2393-5656-AA25-C5CB-BD5C695F2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92" y="649538"/>
            <a:ext cx="3982620" cy="39826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498"/>
          <p:cNvPicPr/>
          <p:nvPr/>
        </p:nvPicPr>
        <p:blipFill>
          <a:blip r:embed="rId2"/>
          <a:stretch/>
        </p:blipFill>
        <p:spPr>
          <a:xfrm>
            <a:off x="593888" y="4150"/>
            <a:ext cx="6326755" cy="5292918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FB72A-7D92-4B86-5CDF-F89815E38A12}"/>
              </a:ext>
            </a:extLst>
          </p:cNvPr>
          <p:cNvSpPr txBox="1"/>
          <p:nvPr/>
        </p:nvSpPr>
        <p:spPr>
          <a:xfrm>
            <a:off x="0" y="5334774"/>
            <a:ext cx="7960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cloud.r-project.org</a:t>
            </a:r>
            <a:r>
              <a:rPr lang="en-US" dirty="0"/>
              <a:t>/web/packages/</a:t>
            </a:r>
            <a:r>
              <a:rPr lang="en-US" dirty="0" err="1"/>
              <a:t>rintcal</a:t>
            </a:r>
            <a:r>
              <a:rPr lang="en-US" dirty="0"/>
              <a:t>/vignettes/</a:t>
            </a:r>
            <a:r>
              <a:rPr lang="en-US" dirty="0" err="1"/>
              <a:t>calculations.html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8958D-7E34-55BA-04BB-378F119230DA}"/>
              </a:ext>
            </a:extLst>
          </p:cNvPr>
          <p:cNvSpPr txBox="1"/>
          <p:nvPr/>
        </p:nvSpPr>
        <p:spPr>
          <a:xfrm>
            <a:off x="7275443" y="4134678"/>
            <a:ext cx="251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draw.contamination</a:t>
            </a:r>
            <a:r>
              <a:rPr lang="en-US" b="1" dirty="0">
                <a:solidFill>
                  <a:srgbClr val="0070C0"/>
                </a:solidFill>
              </a:rPr>
              <a:t>()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96A66-1C38-4E05-8023-4A6E651A7A07}"/>
              </a:ext>
            </a:extLst>
          </p:cNvPr>
          <p:cNvSpPr txBox="1"/>
          <p:nvPr/>
        </p:nvSpPr>
        <p:spPr>
          <a:xfrm>
            <a:off x="6713621" y="2045368"/>
            <a:ext cx="321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 = 0.5^(</a:t>
            </a:r>
            <a:r>
              <a:rPr lang="en-US" baseline="30000" dirty="0"/>
              <a:t>14</a:t>
            </a:r>
            <a:r>
              <a:rPr lang="en-US" dirty="0"/>
              <a:t>C age/5573)</a:t>
            </a:r>
          </a:p>
          <a:p>
            <a:pPr algn="r"/>
            <a:r>
              <a:rPr lang="en-US" dirty="0"/>
              <a:t>F</a:t>
            </a:r>
            <a:r>
              <a:rPr lang="en-US" baseline="-25000" dirty="0"/>
              <a:t>obs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c*F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+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(1-c)*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F</a:t>
            </a:r>
            <a:r>
              <a:rPr lang="en-US" baseline="-25000" dirty="0" err="1">
                <a:solidFill>
                  <a:schemeClr val="accent3">
                    <a:lumMod val="50000"/>
                  </a:schemeClr>
                </a:solidFill>
              </a:rPr>
              <a:t>real</a:t>
            </a:r>
            <a:endParaRPr lang="en-US" baseline="-25000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en-US" dirty="0"/>
              <a:t>F</a:t>
            </a:r>
            <a:r>
              <a:rPr lang="en-US" baseline="-25000" dirty="0"/>
              <a:t>c</a:t>
            </a:r>
            <a:r>
              <a:rPr lang="en-US" dirty="0"/>
              <a:t>=1 recent contamination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_2"/>
          <p:cNvSpPr/>
          <p:nvPr/>
        </p:nvSpPr>
        <p:spPr>
          <a:xfrm>
            <a:off x="756000" y="275400"/>
            <a:ext cx="8564760" cy="9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000" b="0" strike="noStrike" spc="-1">
                <a:solidFill>
                  <a:srgbClr val="C00000"/>
                </a:solidFill>
                <a:latin typeface="Calibri"/>
                <a:ea typeface="DejaVu Sans"/>
              </a:rPr>
              <a:t>Libby’s Curve of Knowns vs </a:t>
            </a:r>
            <a:r>
              <a:rPr lang="en-GB" sz="4000" b="0" strike="noStrike" spc="-1">
                <a:solidFill>
                  <a:srgbClr val="0000FF"/>
                </a:solidFill>
                <a:latin typeface="Calibri"/>
                <a:ea typeface="DejaVu Sans"/>
              </a:rPr>
              <a:t>IntCal20</a:t>
            </a:r>
            <a:endParaRPr lang="en-GB" sz="4000" b="0" strike="noStrike" spc="-1">
              <a:latin typeface="Arial"/>
            </a:endParaRPr>
          </a:p>
        </p:txBody>
      </p:sp>
      <p:pic>
        <p:nvPicPr>
          <p:cNvPr id="412" name="Picture 411"/>
          <p:cNvPicPr/>
          <p:nvPr/>
        </p:nvPicPr>
        <p:blipFill>
          <a:blip r:embed="rId3"/>
          <a:stretch/>
        </p:blipFill>
        <p:spPr>
          <a:xfrm>
            <a:off x="581961" y="1065228"/>
            <a:ext cx="4612208" cy="4605321"/>
          </a:xfrm>
          <a:prstGeom prst="rect">
            <a:avLst/>
          </a:prstGeom>
          <a:ln w="0">
            <a:noFill/>
          </a:ln>
        </p:spPr>
      </p:pic>
      <p:sp>
        <p:nvSpPr>
          <p:cNvPr id="413" name="Rectangle 412"/>
          <p:cNvSpPr/>
          <p:nvPr/>
        </p:nvSpPr>
        <p:spPr>
          <a:xfrm>
            <a:off x="6768445" y="5040000"/>
            <a:ext cx="3310115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After Arnold &amp; Libby 1951</a:t>
            </a:r>
            <a:endParaRPr lang="en-GB" sz="1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GB" sz="18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Science 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113, 111-150</a:t>
            </a:r>
            <a:endParaRPr lang="en-GB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_1"/>
          <p:cNvSpPr/>
          <p:nvPr/>
        </p:nvSpPr>
        <p:spPr>
          <a:xfrm>
            <a:off x="756000" y="275400"/>
            <a:ext cx="8564760" cy="9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000" b="0" strike="noStrike" spc="-1">
                <a:solidFill>
                  <a:srgbClr val="C00000"/>
                </a:solidFill>
                <a:latin typeface="Calibri"/>
                <a:ea typeface="DejaVu Sans"/>
              </a:rPr>
              <a:t>Radiocarbon calibration</a:t>
            </a:r>
            <a:endParaRPr lang="en-GB" sz="4000" b="0" strike="noStrike" spc="-1">
              <a:latin typeface="Arial"/>
            </a:endParaRPr>
          </a:p>
        </p:txBody>
      </p:sp>
      <p:sp>
        <p:nvSpPr>
          <p:cNvPr id="415" name="TextShape 2_1"/>
          <p:cNvSpPr/>
          <p:nvPr/>
        </p:nvSpPr>
        <p:spPr>
          <a:xfrm>
            <a:off x="756000" y="1637640"/>
            <a:ext cx="8564760" cy="33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479"/>
              </a:spcBef>
              <a:buClr>
                <a:srgbClr val="C00000"/>
              </a:buClr>
              <a:buFont typeface="Symbol"/>
              <a:buChar char=""/>
            </a:pPr>
            <a:r>
              <a:rPr lang="en-GB" sz="2400" b="0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CALIBRATION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verification that the method is accurate</a:t>
            </a:r>
            <a:endParaRPr lang="en-GB" sz="2400" b="0" strike="noStrike" spc="-1" dirty="0"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Chunks of wood representing 10-20 years were taken from tree-ring dated US trees, and the </a:t>
            </a:r>
            <a:r>
              <a:rPr lang="en-GB" sz="24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 in them was measured</a:t>
            </a:r>
            <a:endParaRPr lang="en-GB" sz="2400" b="0" strike="noStrike" spc="-1" dirty="0">
              <a:latin typeface="Arial"/>
            </a:endParaRPr>
          </a:p>
          <a:p>
            <a:pPr marL="743040" lvl="1" indent="-282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exact age of each tree ring was known</a:t>
            </a:r>
            <a:endParaRPr lang="en-GB" sz="2400" b="0" strike="noStrike" spc="-1" dirty="0">
              <a:latin typeface="Arial"/>
            </a:endParaRPr>
          </a:p>
          <a:p>
            <a:pPr marL="743040" lvl="1" indent="-282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This gave a continuous record of atmospheric </a:t>
            </a:r>
            <a:r>
              <a:rPr lang="en-GB" sz="24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</a:t>
            </a:r>
            <a:endParaRPr lang="en-GB" sz="2400" b="0" strike="noStrike" spc="-1" dirty="0">
              <a:latin typeface="Arial"/>
            </a:endParaRPr>
          </a:p>
          <a:p>
            <a:pPr marL="743040" lvl="1" indent="-282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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Confirmed in European labs </a:t>
            </a:r>
            <a:endParaRPr lang="en-GB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Picture 416"/>
          <p:cNvPicPr/>
          <p:nvPr/>
        </p:nvPicPr>
        <p:blipFill>
          <a:blip r:embed="rId2"/>
          <a:stretch/>
        </p:blipFill>
        <p:spPr>
          <a:xfrm>
            <a:off x="173960" y="-7786"/>
            <a:ext cx="7662600" cy="520848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3_2"/>
          <p:cNvPicPr/>
          <p:nvPr/>
        </p:nvPicPr>
        <p:blipFill>
          <a:blip r:embed="rId3"/>
          <a:stretch/>
        </p:blipFill>
        <p:spPr>
          <a:xfrm>
            <a:off x="6677468" y="1624263"/>
            <a:ext cx="2683100" cy="2333577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262D12-1194-FEB7-4D86-E467D1DB3D5D}"/>
              </a:ext>
            </a:extLst>
          </p:cNvPr>
          <p:cNvSpPr txBox="1"/>
          <p:nvPr/>
        </p:nvSpPr>
        <p:spPr>
          <a:xfrm>
            <a:off x="3501131" y="175041"/>
            <a:ext cx="3403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dirty="0" err="1">
                <a:solidFill>
                  <a:srgbClr val="0070C0"/>
                </a:solidFill>
                <a:latin typeface="Open Sans" panose="020F0502020204030204" pitchFamily="34" charset="0"/>
              </a:rPr>
              <a:t>i</a:t>
            </a:r>
            <a:r>
              <a:rPr lang="en-GB" b="1" i="0" dirty="0" err="1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nstall.packages</a:t>
            </a:r>
            <a:r>
              <a:rPr lang="en-GB" b="1" i="0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(‘</a:t>
            </a:r>
            <a:r>
              <a:rPr lang="en-GB" b="1" i="0" dirty="0" err="1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rintcal</a:t>
            </a:r>
            <a:r>
              <a:rPr lang="en-GB" b="1" i="0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’)</a:t>
            </a:r>
          </a:p>
          <a:p>
            <a:pPr algn="l"/>
            <a:r>
              <a:rPr lang="en-GB" b="1" i="0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require(</a:t>
            </a:r>
            <a:r>
              <a:rPr lang="en-GB" b="1" i="0" dirty="0" err="1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rintcal</a:t>
            </a:r>
            <a:r>
              <a:rPr lang="en-GB" b="1" i="0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)</a:t>
            </a:r>
          </a:p>
          <a:p>
            <a:pPr algn="l"/>
            <a:r>
              <a:rPr lang="en-GB" b="1" i="0" dirty="0" err="1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intcal.data</a:t>
            </a:r>
            <a:r>
              <a:rPr lang="en-GB" b="1" i="0" dirty="0">
                <a:solidFill>
                  <a:srgbClr val="0070C0"/>
                </a:solidFill>
                <a:effectLst/>
                <a:latin typeface="Open Sans" panose="020F0502020204030204" pitchFamily="34" charset="0"/>
              </a:rPr>
              <a:t>(0, 1000)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418"/>
          <p:cNvPicPr/>
          <p:nvPr/>
        </p:nvPicPr>
        <p:blipFill>
          <a:blip r:embed="rId2"/>
          <a:stretch/>
        </p:blipFill>
        <p:spPr>
          <a:xfrm>
            <a:off x="806760" y="-25200"/>
            <a:ext cx="8507160" cy="578304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3_3"/>
          <p:cNvPicPr/>
          <p:nvPr/>
        </p:nvPicPr>
        <p:blipFill>
          <a:blip r:embed="rId3"/>
          <a:stretch/>
        </p:blipFill>
        <p:spPr>
          <a:xfrm>
            <a:off x="7412760" y="1879560"/>
            <a:ext cx="2485080" cy="207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_8"/>
          <p:cNvSpPr/>
          <p:nvPr/>
        </p:nvSpPr>
        <p:spPr>
          <a:xfrm>
            <a:off x="5356440" y="226800"/>
            <a:ext cx="4215960" cy="195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0" strike="noStrike" spc="-1">
                <a:solidFill>
                  <a:srgbClr val="C00000"/>
                </a:solidFill>
                <a:latin typeface="Calibri"/>
                <a:ea typeface="DejaVu Sans"/>
              </a:rPr>
              <a:t>Extension of the </a:t>
            </a:r>
            <a:r>
              <a:rPr lang="en-GB" sz="3200" b="0" strike="noStrike" spc="-1" baseline="30000">
                <a:solidFill>
                  <a:srgbClr val="C00000"/>
                </a:solidFill>
                <a:latin typeface="Calibri"/>
                <a:ea typeface="DejaVu Sans"/>
              </a:rPr>
              <a:t>14</a:t>
            </a:r>
            <a:r>
              <a:rPr lang="en-GB" sz="3200" b="0" strike="noStrike" spc="-1">
                <a:solidFill>
                  <a:srgbClr val="C00000"/>
                </a:solidFill>
                <a:latin typeface="Calibri"/>
                <a:ea typeface="DejaVu Sans"/>
              </a:rPr>
              <a:t>C calibration curve</a:t>
            </a:r>
            <a:endParaRPr lang="en-GB" sz="3200" b="0" strike="noStrike" spc="-1">
              <a:latin typeface="Arial"/>
            </a:endParaRPr>
          </a:p>
        </p:txBody>
      </p:sp>
      <p:sp>
        <p:nvSpPr>
          <p:cNvPr id="422" name="TextShape 2_5"/>
          <p:cNvSpPr/>
          <p:nvPr/>
        </p:nvSpPr>
        <p:spPr>
          <a:xfrm>
            <a:off x="5356440" y="1882080"/>
            <a:ext cx="4443480" cy="339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More tree rings (floating)</a:t>
            </a:r>
            <a:endParaRPr lang="en-GB" sz="2400" b="0" strike="noStrike" spc="-1" dirty="0"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Varves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(marine or lacustrine)</a:t>
            </a:r>
            <a:endParaRPr lang="en-GB" sz="2400" b="0" strike="noStrike" spc="-1" dirty="0"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Speleothems</a:t>
            </a:r>
            <a:endParaRPr lang="en-GB" sz="2400" b="0" strike="noStrike" spc="-1" dirty="0"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Corals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423" name="Picture 6_0" descr="08annualdating"/>
          <p:cNvPicPr/>
          <p:nvPr/>
        </p:nvPicPr>
        <p:blipFill>
          <a:blip r:embed="rId2"/>
          <a:stretch/>
        </p:blipFill>
        <p:spPr>
          <a:xfrm>
            <a:off x="357120" y="870120"/>
            <a:ext cx="4546440" cy="374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342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Schedule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spc="-1" dirty="0">
                <a:solidFill>
                  <a:srgbClr val="000000"/>
                </a:solidFill>
                <a:latin typeface="Arial"/>
                <a:ea typeface="DejaVu Sans"/>
              </a:rPr>
              <a:t>R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adiocarbon theory</a:t>
            </a:r>
            <a:endParaRPr lang="en-GB" sz="3200" b="0" strike="noStrike" spc="-1" dirty="0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Age-depth model theory</a:t>
            </a: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Age-depth practical (incl. your cores)</a:t>
            </a: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spc="-1" dirty="0">
                <a:solidFill>
                  <a:srgbClr val="000000"/>
                </a:solidFill>
                <a:latin typeface="Arial"/>
              </a:rPr>
              <a:t>13:00 – 17:00</a:t>
            </a:r>
            <a:endParaRPr lang="en-GB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_9"/>
          <p:cNvSpPr/>
          <p:nvPr/>
        </p:nvSpPr>
        <p:spPr>
          <a:xfrm>
            <a:off x="756000" y="275400"/>
            <a:ext cx="8564760" cy="9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000" b="0" strike="noStrike" spc="-1">
                <a:solidFill>
                  <a:srgbClr val="C00000"/>
                </a:solidFill>
                <a:latin typeface="Calibri"/>
                <a:ea typeface="DejaVu Sans"/>
              </a:rPr>
              <a:t>IntCal20</a:t>
            </a:r>
            <a:endParaRPr lang="en-GB" sz="4000" b="0" strike="noStrike" spc="-1">
              <a:latin typeface="Arial"/>
            </a:endParaRPr>
          </a:p>
        </p:txBody>
      </p:sp>
      <p:pic>
        <p:nvPicPr>
          <p:cNvPr id="425" name="Picture 424"/>
          <p:cNvPicPr/>
          <p:nvPr/>
        </p:nvPicPr>
        <p:blipFill>
          <a:blip r:embed="rId2"/>
          <a:stretch/>
        </p:blipFill>
        <p:spPr>
          <a:xfrm>
            <a:off x="5051160" y="2851920"/>
            <a:ext cx="360" cy="3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425"/>
          <p:cNvPicPr/>
          <p:nvPr/>
        </p:nvPicPr>
        <p:blipFill>
          <a:blip r:embed="rId3"/>
          <a:stretch/>
        </p:blipFill>
        <p:spPr>
          <a:xfrm>
            <a:off x="397440" y="866160"/>
            <a:ext cx="8372520" cy="4774680"/>
          </a:xfrm>
          <a:prstGeom prst="rect">
            <a:avLst/>
          </a:prstGeom>
          <a:ln w="0">
            <a:noFill/>
          </a:ln>
        </p:spPr>
      </p:pic>
      <p:sp>
        <p:nvSpPr>
          <p:cNvPr id="427" name="TextShape 2_4"/>
          <p:cNvSpPr/>
          <p:nvPr/>
        </p:nvSpPr>
        <p:spPr>
          <a:xfrm>
            <a:off x="7826040" y="5357520"/>
            <a:ext cx="2250720" cy="28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Reimer et al. 2020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1FE41-24CE-1CC7-0A12-2B2ACF1B2864}"/>
              </a:ext>
            </a:extLst>
          </p:cNvPr>
          <p:cNvSpPr txBox="1"/>
          <p:nvPr/>
        </p:nvSpPr>
        <p:spPr>
          <a:xfrm>
            <a:off x="6485641" y="376948"/>
            <a:ext cx="3204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70C0"/>
                </a:solidFill>
                <a:effectLst/>
                <a:latin typeface="Andale Mono" panose="020B0509000000000004" pitchFamily="49" charset="0"/>
              </a:rPr>
              <a:t>draw.ccurve</a:t>
            </a:r>
            <a:r>
              <a:rPr lang="en-GB" b="1" dirty="0">
                <a:solidFill>
                  <a:srgbClr val="0070C0"/>
                </a:solidFill>
                <a:effectLst/>
                <a:latin typeface="Andale Mono" panose="020B0509000000000004" pitchFamily="49" charset="0"/>
              </a:rPr>
              <a:t>(ka=TRUE)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160901-2690-E7F8-7AE9-280CF25538DB}"/>
                  </a:ext>
                </a:extLst>
              </p:cNvPr>
              <p:cNvSpPr txBox="1"/>
              <p:nvPr/>
            </p:nvSpPr>
            <p:spPr>
              <a:xfrm>
                <a:off x="7936726" y="2345828"/>
                <a:ext cx="1753813" cy="289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∗0.5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160901-2690-E7F8-7AE9-280CF2553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726" y="2345828"/>
                <a:ext cx="1753813" cy="289951"/>
              </a:xfrm>
              <a:prstGeom prst="rect">
                <a:avLst/>
              </a:prstGeom>
              <a:blipFill>
                <a:blip r:embed="rId4"/>
                <a:stretch>
                  <a:fillRect l="-2143" r="-714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_5"/>
          <p:cNvSpPr/>
          <p:nvPr/>
        </p:nvSpPr>
        <p:spPr>
          <a:xfrm>
            <a:off x="756000" y="275400"/>
            <a:ext cx="8564760" cy="9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Recent changes of </a:t>
            </a:r>
            <a:r>
              <a:rPr lang="en-GB" sz="3200" b="1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r>
              <a:rPr lang="en-GB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 in the atmosphere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432" name="TextShape 2_3"/>
          <p:cNvSpPr/>
          <p:nvPr/>
        </p:nvSpPr>
        <p:spPr>
          <a:xfrm>
            <a:off x="357120" y="1405440"/>
            <a:ext cx="4441680" cy="365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84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anthropogenic activity (burning of fossil fuels, bomb tests): release of ‘old’ or ‘new’ carbon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80000"/>
              </a:lnSpc>
              <a:spcBef>
                <a:spcPts val="479"/>
              </a:spcBef>
            </a:pPr>
            <a:endParaRPr lang="en-GB" sz="2400" b="0" strike="noStrike" spc="-1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06635-41AE-30D8-EA3A-3FDCE69C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45" y="1934711"/>
            <a:ext cx="4441680" cy="2693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DED528-DE21-2176-04EE-8EDBEA700E09}"/>
              </a:ext>
            </a:extLst>
          </p:cNvPr>
          <p:cNvSpPr txBox="1"/>
          <p:nvPr/>
        </p:nvSpPr>
        <p:spPr>
          <a:xfrm>
            <a:off x="5349735" y="4628294"/>
            <a:ext cx="5043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draw.D14C(cc=</a:t>
            </a:r>
            <a:r>
              <a:rPr lang="en-GB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ccurve</a:t>
            </a:r>
            <a:r>
              <a:rPr lang="en-GB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("NH1_monthly"), BCAD=TRUE, </a:t>
            </a:r>
            <a:r>
              <a:rPr lang="en-GB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cal.lab</a:t>
            </a:r>
            <a:r>
              <a:rPr lang="en-GB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="AD")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1E0E1-F052-B3D4-EF68-97A2A8EAA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98" y="2523467"/>
            <a:ext cx="4351086" cy="2538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AB810C-B137-E246-A2A7-DEFB35255E3F}"/>
              </a:ext>
            </a:extLst>
          </p:cNvPr>
          <p:cNvSpPr txBox="1"/>
          <p:nvPr/>
        </p:nvSpPr>
        <p:spPr>
          <a:xfrm>
            <a:off x="324698" y="5249880"/>
            <a:ext cx="519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draw.D14C(400, 0, </a:t>
            </a:r>
            <a:r>
              <a:rPr lang="en-GB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cal.rev</a:t>
            </a:r>
            <a:r>
              <a:rPr lang="en-GB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=TRUE)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9BEC00-E5DA-4548-0A1B-E4A9E4ADBA1D}"/>
                  </a:ext>
                </a:extLst>
              </p:cNvPr>
              <p:cNvSpPr txBox="1"/>
              <p:nvPr/>
            </p:nvSpPr>
            <p:spPr>
              <a:xfrm>
                <a:off x="5711097" y="1250954"/>
                <a:ext cx="1753813" cy="289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∗0.5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9BEC00-E5DA-4548-0A1B-E4A9E4ADB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097" y="1250954"/>
                <a:ext cx="1753813" cy="289951"/>
              </a:xfrm>
              <a:prstGeom prst="rect">
                <a:avLst/>
              </a:prstGeom>
              <a:blipFill>
                <a:blip r:embed="rId5"/>
                <a:stretch>
                  <a:fillRect l="-2158" r="-719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_7"/>
          <p:cNvSpPr/>
          <p:nvPr/>
        </p:nvSpPr>
        <p:spPr>
          <a:xfrm>
            <a:off x="4937760" y="2544840"/>
            <a:ext cx="198360" cy="62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6" name="Picture 2_3"/>
          <p:cNvPicPr/>
          <p:nvPr/>
        </p:nvPicPr>
        <p:blipFill>
          <a:blip r:embed="rId3"/>
          <a:stretch/>
        </p:blipFill>
        <p:spPr>
          <a:xfrm>
            <a:off x="5372232" y="-4072"/>
            <a:ext cx="4782761" cy="3125459"/>
          </a:xfrm>
          <a:prstGeom prst="rect">
            <a:avLst/>
          </a:prstGeom>
          <a:ln w="0">
            <a:noFill/>
          </a:ln>
        </p:spPr>
      </p:pic>
      <p:sp>
        <p:nvSpPr>
          <p:cNvPr id="438" name="CustomShape 3_6"/>
          <p:cNvSpPr/>
          <p:nvPr/>
        </p:nvSpPr>
        <p:spPr>
          <a:xfrm>
            <a:off x="6619729" y="3008263"/>
            <a:ext cx="4440240" cy="27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Courtesy Stewart Fallon, LLNL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5CDE6D-4AEC-D9B8-5969-62AAD314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" y="43063"/>
            <a:ext cx="4584152" cy="23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558D8-33F5-91C9-FE54-BF1566ACD8C8}"/>
              </a:ext>
            </a:extLst>
          </p:cNvPr>
          <p:cNvSpPr txBox="1"/>
          <p:nvPr/>
        </p:nvSpPr>
        <p:spPr>
          <a:xfrm>
            <a:off x="136939" y="2275781"/>
            <a:ext cx="306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calib.org</a:t>
            </a:r>
            <a:r>
              <a:rPr lang="en-US" dirty="0"/>
              <a:t>/</a:t>
            </a:r>
            <a:r>
              <a:rPr lang="en-US" dirty="0" err="1"/>
              <a:t>CALIBomb</a:t>
            </a:r>
            <a:r>
              <a:rPr lang="en-US" dirty="0"/>
              <a:t>/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D53E83-F012-6084-C2B8-E5FE4BD2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2" y="2851109"/>
            <a:ext cx="5771582" cy="28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A3767-9E63-7747-5B99-5362E66725F3}"/>
              </a:ext>
            </a:extLst>
          </p:cNvPr>
          <p:cNvSpPr txBox="1"/>
          <p:nvPr/>
        </p:nvSpPr>
        <p:spPr>
          <a:xfrm>
            <a:off x="5601258" y="5258155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Reimer et al. 2020 </a:t>
            </a:r>
            <a:r>
              <a:rPr lang="en-US" i="1" dirty="0"/>
              <a:t>Radiocarbon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481"/>
          <p:cNvPicPr/>
          <p:nvPr/>
        </p:nvPicPr>
        <p:blipFill>
          <a:blip r:embed="rId2"/>
          <a:stretch/>
        </p:blipFill>
        <p:spPr>
          <a:xfrm>
            <a:off x="2049480" y="849960"/>
            <a:ext cx="6048720" cy="4008240"/>
          </a:xfrm>
          <a:prstGeom prst="rect">
            <a:avLst/>
          </a:prstGeom>
          <a:ln w="0">
            <a:noFill/>
          </a:ln>
        </p:spPr>
      </p:pic>
      <p:sp>
        <p:nvSpPr>
          <p:cNvPr id="483" name="Rectangle 482"/>
          <p:cNvSpPr/>
          <p:nvPr/>
        </p:nvSpPr>
        <p:spPr>
          <a:xfrm>
            <a:off x="3705726" y="5324400"/>
            <a:ext cx="6199314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Hughen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2007, </a:t>
            </a:r>
            <a:r>
              <a:rPr lang="en-GB" sz="18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Developments in Marine Geology</a:t>
            </a:r>
            <a:endParaRPr lang="en-GB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/>
          <p:nvPr/>
        </p:nvSpPr>
        <p:spPr>
          <a:xfrm>
            <a:off x="1055160" y="324720"/>
            <a:ext cx="8692200" cy="109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63000" lnSpcReduction="20000"/>
          </a:bodyPr>
          <a:lstStyle/>
          <a:p>
            <a:pPr algn="r">
              <a:lnSpc>
                <a:spcPct val="90000"/>
              </a:lnSpc>
            </a:pPr>
            <a:r>
              <a:rPr lang="en-GB" sz="4400" b="0" strike="noStrike" spc="-1">
                <a:solidFill>
                  <a:srgbClr val="C00000"/>
                </a:solidFill>
                <a:latin typeface="Calibri Light"/>
                <a:ea typeface="DejaVu Sans"/>
              </a:rPr>
              <a:t> Marine Reservoir</a:t>
            </a:r>
            <a:br/>
            <a:r>
              <a:rPr lang="en-GB" sz="4400" b="0" strike="noStrike" spc="-1">
                <a:solidFill>
                  <a:srgbClr val="C00000"/>
                </a:solidFill>
                <a:latin typeface="Calibri Light"/>
                <a:ea typeface="DejaVu Sans"/>
              </a:rPr>
              <a:t>Correction</a:t>
            </a:r>
            <a:br/>
            <a:r>
              <a:rPr lang="en-GB" sz="4400" b="0" strike="noStrike" spc="-1">
                <a:solidFill>
                  <a:srgbClr val="C00000"/>
                </a:solidFill>
                <a:latin typeface="Calibri Light"/>
                <a:ea typeface="DejaVu Sans"/>
              </a:rPr>
              <a:t>Database</a:t>
            </a:r>
            <a:endParaRPr lang="en-GB" sz="4400" b="0" strike="noStrike" spc="-1">
              <a:latin typeface="Arial"/>
            </a:endParaRPr>
          </a:p>
        </p:txBody>
      </p:sp>
      <p:pic>
        <p:nvPicPr>
          <p:cNvPr id="485" name="Picture 3_4"/>
          <p:cNvPicPr/>
          <p:nvPr/>
        </p:nvPicPr>
        <p:blipFill>
          <a:blip r:embed="rId2"/>
          <a:stretch/>
        </p:blipFill>
        <p:spPr>
          <a:xfrm>
            <a:off x="0" y="46080"/>
            <a:ext cx="6309360" cy="5668200"/>
          </a:xfrm>
          <a:prstGeom prst="rect">
            <a:avLst/>
          </a:prstGeom>
          <a:ln w="0">
            <a:noFill/>
          </a:ln>
        </p:spPr>
      </p:pic>
      <p:sp>
        <p:nvSpPr>
          <p:cNvPr id="486" name="CustomShape 2_10"/>
          <p:cNvSpPr/>
          <p:nvPr/>
        </p:nvSpPr>
        <p:spPr>
          <a:xfrm>
            <a:off x="1442520" y="3471840"/>
            <a:ext cx="1440360" cy="775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7" name="CustomShape 3_4"/>
          <p:cNvSpPr/>
          <p:nvPr/>
        </p:nvSpPr>
        <p:spPr>
          <a:xfrm>
            <a:off x="1713240" y="4467240"/>
            <a:ext cx="144036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Rectangle 487"/>
          <p:cNvSpPr/>
          <p:nvPr/>
        </p:nvSpPr>
        <p:spPr>
          <a:xfrm>
            <a:off x="7146758" y="5324040"/>
            <a:ext cx="2932162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http://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calib.org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/marine/</a:t>
            </a:r>
            <a:endParaRPr lang="en-GB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_13"/>
          <p:cNvSpPr/>
          <p:nvPr/>
        </p:nvSpPr>
        <p:spPr>
          <a:xfrm>
            <a:off x="503640" y="336600"/>
            <a:ext cx="9066960" cy="119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89" b="1" strike="noStrike" spc="-1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lang="en-GB" sz="3090" b="0" strike="noStrike" spc="-1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GB" sz="3090" b="0" strike="noStrike" spc="-1">
              <a:latin typeface="Arial"/>
            </a:endParaRPr>
          </a:p>
        </p:txBody>
      </p:sp>
      <p:sp>
        <p:nvSpPr>
          <p:cNvPr id="501" name="CustomShape 2_13"/>
          <p:cNvSpPr/>
          <p:nvPr/>
        </p:nvSpPr>
        <p:spPr>
          <a:xfrm>
            <a:off x="700560" y="2276280"/>
            <a:ext cx="9064800" cy="27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>
                <a:solidFill>
                  <a:srgbClr val="0000CD"/>
                </a:solidFill>
                <a:latin typeface="Arial"/>
                <a:ea typeface="DejaVu Sans"/>
              </a:rPr>
              <a:t>calibrate()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502" name="Picture 501"/>
          <p:cNvPicPr/>
          <p:nvPr/>
        </p:nvPicPr>
        <p:blipFill>
          <a:blip r:embed="rId3"/>
          <a:stretch/>
        </p:blipFill>
        <p:spPr>
          <a:xfrm>
            <a:off x="4608000" y="468000"/>
            <a:ext cx="4570200" cy="457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_14"/>
          <p:cNvSpPr/>
          <p:nvPr/>
        </p:nvSpPr>
        <p:spPr>
          <a:xfrm>
            <a:off x="503640" y="336600"/>
            <a:ext cx="9066960" cy="119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89" b="1" strike="noStrike" spc="-1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lang="en-GB" sz="3090" b="0" strike="noStrike" spc="-1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GB" sz="3090" b="0" strike="noStrike" spc="-1">
              <a:latin typeface="Arial"/>
            </a:endParaRPr>
          </a:p>
        </p:txBody>
      </p:sp>
      <p:sp>
        <p:nvSpPr>
          <p:cNvPr id="504" name="CustomShape 2_16"/>
          <p:cNvSpPr/>
          <p:nvPr/>
        </p:nvSpPr>
        <p:spPr>
          <a:xfrm>
            <a:off x="700560" y="2276280"/>
            <a:ext cx="4517640" cy="27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Each radiocarbon date comes with a lab error</a:t>
            </a:r>
            <a:endParaRPr lang="en-GB" sz="2400" b="0" strike="noStrike" spc="-1">
              <a:latin typeface="Arial"/>
            </a:endParaRPr>
          </a:p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Assumed to be distributed normally/Gaussian</a:t>
            </a:r>
            <a:endParaRPr lang="en-GB" sz="2400" b="0" strike="noStrike" spc="-1">
              <a:latin typeface="Arial"/>
            </a:endParaRPr>
          </a:p>
          <a:p>
            <a:pPr marL="648000" lvl="2" indent="-21420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Or alternatively, a student-t distribution with longer tails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505" name="Picture 1_6"/>
          <p:cNvPicPr/>
          <p:nvPr/>
        </p:nvPicPr>
        <p:blipFill>
          <a:blip r:embed="rId3"/>
          <a:stretch/>
        </p:blipFill>
        <p:spPr>
          <a:xfrm>
            <a:off x="5580000" y="1614960"/>
            <a:ext cx="4327920" cy="216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_17"/>
          <p:cNvSpPr/>
          <p:nvPr/>
        </p:nvSpPr>
        <p:spPr>
          <a:xfrm>
            <a:off x="503640" y="336600"/>
            <a:ext cx="9066960" cy="119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89" b="1" strike="noStrike" spc="-1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lang="en-GB" sz="3090" b="0" strike="noStrike" spc="-1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GB" sz="3090" b="0" strike="noStrike" spc="-1">
              <a:latin typeface="Arial"/>
            </a:endParaRPr>
          </a:p>
        </p:txBody>
      </p:sp>
      <p:sp>
        <p:nvSpPr>
          <p:cNvPr id="507" name="CustomShape 2_17"/>
          <p:cNvSpPr/>
          <p:nvPr/>
        </p:nvSpPr>
        <p:spPr>
          <a:xfrm>
            <a:off x="700560" y="2276280"/>
            <a:ext cx="9064800" cy="27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dnorm(125, 130, 20)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dnorm(130, 130, 20)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x &lt;- 0:250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probs &lt;- dnorm(x, 130, 20)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head(cbind(x, probs))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sum(probs)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>
                <a:solidFill>
                  <a:srgbClr val="0000CD"/>
                </a:solidFill>
                <a:latin typeface="Arial"/>
                <a:ea typeface="DejaVu Sans"/>
              </a:rPr>
              <a:t>plot(x, probs, type="l")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508" name="Picture 507"/>
          <p:cNvPicPr/>
          <p:nvPr/>
        </p:nvPicPr>
        <p:blipFill>
          <a:blip r:embed="rId3"/>
          <a:stretch/>
        </p:blipFill>
        <p:spPr>
          <a:xfrm>
            <a:off x="5400000" y="288000"/>
            <a:ext cx="4570200" cy="457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Picture 1_5"/>
          <p:cNvPicPr/>
          <p:nvPr/>
        </p:nvPicPr>
        <p:blipFill>
          <a:blip r:embed="rId2"/>
          <a:stretch/>
        </p:blipFill>
        <p:spPr>
          <a:xfrm>
            <a:off x="1175040" y="894960"/>
            <a:ext cx="7743600" cy="387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_19"/>
          <p:cNvSpPr/>
          <p:nvPr/>
        </p:nvSpPr>
        <p:spPr>
          <a:xfrm>
            <a:off x="503640" y="336600"/>
            <a:ext cx="9066960" cy="119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89" b="1" strike="noStrike" spc="-1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lang="en-GB" sz="3090" b="0" strike="noStrike" spc="-1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GB" sz="3090" b="0" strike="noStrike" spc="-1">
              <a:latin typeface="Arial"/>
            </a:endParaRPr>
          </a:p>
        </p:txBody>
      </p:sp>
      <p:sp>
        <p:nvSpPr>
          <p:cNvPr id="511" name="CustomShape 2_19"/>
          <p:cNvSpPr/>
          <p:nvPr/>
        </p:nvSpPr>
        <p:spPr>
          <a:xfrm>
            <a:off x="700560" y="2276280"/>
            <a:ext cx="9064800" cy="27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4000"/>
              </a:lnSpc>
            </a:pP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cc &lt;- </a:t>
            </a:r>
            <a:r>
              <a:rPr lang="en-GB" sz="1800" b="1" strike="noStrike" spc="-1" dirty="0" err="1">
                <a:solidFill>
                  <a:srgbClr val="0000CD"/>
                </a:solidFill>
                <a:latin typeface="Arial"/>
                <a:ea typeface="DejaVu Sans"/>
              </a:rPr>
              <a:t>ccurve</a:t>
            </a: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()</a:t>
            </a:r>
          </a:p>
          <a:p>
            <a:pPr>
              <a:lnSpc>
                <a:spcPct val="104000"/>
              </a:lnSpc>
            </a:pPr>
            <a:r>
              <a:rPr lang="en-GB" b="1" spc="-1" dirty="0">
                <a:solidFill>
                  <a:srgbClr val="0000CD"/>
                </a:solidFill>
                <a:latin typeface="Arial"/>
              </a:rPr>
              <a:t>head(cc)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 dirty="0" err="1">
                <a:solidFill>
                  <a:srgbClr val="0000CD"/>
                </a:solidFill>
                <a:latin typeface="Arial"/>
                <a:ea typeface="DejaVu Sans"/>
              </a:rPr>
              <a:t>yr.intcal</a:t>
            </a: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 &lt;- cc[,1]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c14.intcal &lt;- cc[,2]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probs &lt;- </a:t>
            </a:r>
            <a:r>
              <a:rPr lang="en-GB" sz="1800" b="1" strike="noStrike" spc="-1" dirty="0" err="1">
                <a:solidFill>
                  <a:srgbClr val="0000CD"/>
                </a:solidFill>
                <a:latin typeface="Arial"/>
                <a:ea typeface="DejaVu Sans"/>
              </a:rPr>
              <a:t>dnorm</a:t>
            </a: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(c14.intcal, 130, 20)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4000"/>
              </a:lnSpc>
            </a:pP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plot(</a:t>
            </a:r>
            <a:r>
              <a:rPr lang="en-GB" sz="1800" b="1" strike="noStrike" spc="-1" dirty="0" err="1">
                <a:solidFill>
                  <a:srgbClr val="0000CD"/>
                </a:solidFill>
                <a:latin typeface="Arial"/>
                <a:ea typeface="DejaVu Sans"/>
              </a:rPr>
              <a:t>yr.intcal</a:t>
            </a: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, probs, </a:t>
            </a:r>
            <a:r>
              <a:rPr lang="en-GB" sz="1800" b="1" strike="noStrike" spc="-1" dirty="0" err="1">
                <a:solidFill>
                  <a:srgbClr val="0000CD"/>
                </a:solidFill>
                <a:latin typeface="Arial"/>
                <a:ea typeface="DejaVu Sans"/>
              </a:rPr>
              <a:t>xlim</a:t>
            </a:r>
            <a:r>
              <a:rPr lang="en-GB" sz="18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=c(0, 300), type="l")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512" name="Picture 511"/>
          <p:cNvPicPr/>
          <p:nvPr/>
        </p:nvPicPr>
        <p:blipFill>
          <a:blip r:embed="rId3"/>
          <a:stretch/>
        </p:blipFill>
        <p:spPr>
          <a:xfrm>
            <a:off x="5760000" y="360000"/>
            <a:ext cx="4138200" cy="413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344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Schedule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3500"/>
          </a:bodyPr>
          <a:lstStyle/>
          <a:p>
            <a:pPr>
              <a:lnSpc>
                <a:spcPct val="100000"/>
              </a:lnSpc>
              <a:spcBef>
                <a:spcPts val="1417"/>
              </a:spcBef>
            </a:pPr>
            <a:endParaRPr lang="en-GB" sz="3200" b="0" strike="noStrike" spc="-1" dirty="0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Mixing </a:t>
            </a:r>
            <a:r>
              <a:rPr lang="en-GB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Powerpoint</a:t>
            </a: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slides with R code</a:t>
            </a:r>
            <a:endParaRPr lang="en-GB" sz="3200" b="0" strike="noStrike" spc="-1" dirty="0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Keep R open, try to run the </a:t>
            </a:r>
            <a:r>
              <a:rPr lang="en-GB" sz="3200" b="0" strike="noStrike" spc="-1" dirty="0">
                <a:solidFill>
                  <a:srgbClr val="0000FF"/>
                </a:solidFill>
                <a:latin typeface="Arial"/>
                <a:ea typeface="DejaVu Sans"/>
              </a:rPr>
              <a:t>blue R code on your own computer</a:t>
            </a:r>
            <a:endParaRPr lang="en-GB" sz="3200" b="0" strike="noStrike" spc="-1" dirty="0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FF"/>
                </a:solidFill>
                <a:latin typeface="Arial"/>
                <a:ea typeface="DejaVu Sans"/>
              </a:rPr>
              <a:t>Speak up when things go wrong!</a:t>
            </a:r>
            <a:endParaRPr lang="en-GB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icture 3_7"/>
          <p:cNvPicPr/>
          <p:nvPr/>
        </p:nvPicPr>
        <p:blipFill>
          <a:blip r:embed="rId3"/>
          <a:stretch/>
        </p:blipFill>
        <p:spPr>
          <a:xfrm>
            <a:off x="4181400" y="998280"/>
            <a:ext cx="5386320" cy="4039920"/>
          </a:xfrm>
          <a:prstGeom prst="rect">
            <a:avLst/>
          </a:prstGeom>
          <a:ln w="0">
            <a:noFill/>
          </a:ln>
        </p:spPr>
      </p:pic>
      <p:sp>
        <p:nvSpPr>
          <p:cNvPr id="514" name="CustomShape 2_20"/>
          <p:cNvSpPr/>
          <p:nvPr/>
        </p:nvSpPr>
        <p:spPr>
          <a:xfrm>
            <a:off x="5085000" y="5220000"/>
            <a:ext cx="230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maarten14c.github.io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515" name="CustomShape 1_21"/>
          <p:cNvSpPr/>
          <p:nvPr/>
        </p:nvSpPr>
        <p:spPr>
          <a:xfrm>
            <a:off x="503640" y="336600"/>
            <a:ext cx="9066960" cy="119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089" b="1" strike="noStrike" spc="-1" baseline="33000">
                <a:solidFill>
                  <a:srgbClr val="000000"/>
                </a:solidFill>
                <a:latin typeface="Arial"/>
                <a:ea typeface="Arial"/>
              </a:rPr>
              <a:t>14</a:t>
            </a: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C calibration</a:t>
            </a:r>
            <a:endParaRPr lang="en-GB" sz="3090" b="0" strike="noStrike" spc="-1">
              <a:latin typeface="Arial"/>
            </a:endParaRPr>
          </a:p>
          <a:p>
            <a:pPr algn="ctr">
              <a:lnSpc>
                <a:spcPct val="108000"/>
              </a:lnSpc>
            </a:pPr>
            <a:r>
              <a:rPr lang="en-GB" sz="309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n-GB" sz="3090" b="0" strike="noStrike" spc="-1">
              <a:latin typeface="Arial"/>
            </a:endParaRPr>
          </a:p>
        </p:txBody>
      </p:sp>
      <p:sp>
        <p:nvSpPr>
          <p:cNvPr id="516" name="CustomShape 2_21"/>
          <p:cNvSpPr/>
          <p:nvPr/>
        </p:nvSpPr>
        <p:spPr>
          <a:xfrm>
            <a:off x="700560" y="2276280"/>
            <a:ext cx="9064800" cy="27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3480">
              <a:lnSpc>
                <a:spcPct val="104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 dirty="0">
                <a:solidFill>
                  <a:srgbClr val="0000CD"/>
                </a:solidFill>
                <a:latin typeface="Arial"/>
                <a:ea typeface="DejaVu Sans"/>
              </a:rPr>
              <a:t>calibrate()</a:t>
            </a: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13000"/>
              </a:lnSpc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516"/>
          <p:cNvSpPr/>
          <p:nvPr/>
        </p:nvSpPr>
        <p:spPr>
          <a:xfrm>
            <a:off x="5919537" y="5324590"/>
            <a:ext cx="391303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vimeo.com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/603317968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4" name="Online Media 3" descr="calibrating a radiocarbon date">
            <a:hlinkClick r:id="" action="ppaction://media"/>
            <a:extLst>
              <a:ext uri="{FF2B5EF4-FFF2-40B4-BE49-F238E27FC236}">
                <a16:creationId xmlns:a16="http://schemas.microsoft.com/office/drawing/2014/main" id="{B459D3AC-6453-AC32-ED2A-B3490BE6FB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2410" y="271630"/>
            <a:ext cx="4788569" cy="478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angle 517"/>
          <p:cNvSpPr/>
          <p:nvPr/>
        </p:nvSpPr>
        <p:spPr>
          <a:xfrm>
            <a:off x="6059311" y="5324590"/>
            <a:ext cx="4021314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vimeo.com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/603364618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2" name="Online Media 1" descr="calibrate a radiocarbon date">
            <a:hlinkClick r:id="" action="ppaction://media"/>
            <a:extLst>
              <a:ext uri="{FF2B5EF4-FFF2-40B4-BE49-F238E27FC236}">
                <a16:creationId xmlns:a16="http://schemas.microsoft.com/office/drawing/2014/main" id="{FAA21357-98D5-EA84-62E3-2F5DE001F3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50998" y="596483"/>
            <a:ext cx="4728107" cy="4728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Rectangle 1"/>
          <p:cNvSpPr/>
          <p:nvPr/>
        </p:nvSpPr>
        <p:spPr>
          <a:xfrm>
            <a:off x="1636920" y="209520"/>
            <a:ext cx="6800400" cy="97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8800" rIns="90000" bIns="45000" anchor="ctr">
            <a:normAutofit fontScale="97000"/>
          </a:bodyPr>
          <a:lstStyle/>
          <a:p>
            <a:pPr>
              <a:lnSpc>
                <a:spcPct val="90000"/>
              </a:lnSpc>
              <a:tabLst>
                <a:tab pos="0" algn="l"/>
                <a:tab pos="406080" algn="l"/>
                <a:tab pos="813600" algn="l"/>
                <a:tab pos="1221120" algn="l"/>
                <a:tab pos="1629000" algn="l"/>
                <a:tab pos="2036520" algn="l"/>
                <a:tab pos="2444040" algn="l"/>
                <a:tab pos="2851560" algn="l"/>
                <a:tab pos="3259080" algn="l"/>
                <a:tab pos="3666600" algn="l"/>
                <a:tab pos="4074120" algn="l"/>
                <a:tab pos="4482000" algn="l"/>
                <a:tab pos="4889520" algn="l"/>
                <a:tab pos="5297040" algn="l"/>
                <a:tab pos="5704560" algn="l"/>
                <a:tab pos="6112080" algn="l"/>
                <a:tab pos="6519600" algn="l"/>
                <a:tab pos="6927120" algn="l"/>
                <a:tab pos="7335000" algn="l"/>
                <a:tab pos="7742520" algn="l"/>
                <a:tab pos="8150040" algn="l"/>
              </a:tabLst>
            </a:pPr>
            <a:r>
              <a:rPr lang="en-GB" sz="4400" b="0" strike="noStrike" spc="-1" baseline="33000">
                <a:solidFill>
                  <a:srgbClr val="000000"/>
                </a:solidFill>
                <a:latin typeface="Calibri Light"/>
                <a:ea typeface="DejaVu Sans"/>
              </a:rPr>
              <a:t>14</a:t>
            </a:r>
            <a:r>
              <a:rPr lang="en-GB" sz="44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 calibration – hpd ranges</a:t>
            </a:r>
            <a:endParaRPr lang="en-GB" sz="4400" b="0" strike="noStrike" spc="-1">
              <a:latin typeface="Arial"/>
            </a:endParaRPr>
          </a:p>
        </p:txBody>
      </p:sp>
      <p:pic>
        <p:nvPicPr>
          <p:cNvPr id="2" name="Online Media 1" descr="highest posterior density (hpd) ranges">
            <a:hlinkClick r:id="" action="ppaction://media"/>
            <a:extLst>
              <a:ext uri="{FF2B5EF4-FFF2-40B4-BE49-F238E27FC236}">
                <a16:creationId xmlns:a16="http://schemas.microsoft.com/office/drawing/2014/main" id="{37FB7285-81E7-DF21-7E3C-C8F4BDBCE2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97907" y="1311275"/>
            <a:ext cx="4647406" cy="371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611F4-0039-A51C-CE2F-2CB3F66F6511}"/>
              </a:ext>
            </a:extLst>
          </p:cNvPr>
          <p:cNvSpPr txBox="1"/>
          <p:nvPr/>
        </p:nvSpPr>
        <p:spPr>
          <a:xfrm>
            <a:off x="5039395" y="5301218"/>
            <a:ext cx="5041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/603420882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Picture 1"/>
          <p:cNvPicPr/>
          <p:nvPr/>
        </p:nvPicPr>
        <p:blipFill>
          <a:blip r:embed="rId3"/>
          <a:stretch/>
        </p:blipFill>
        <p:spPr>
          <a:xfrm>
            <a:off x="720000" y="1532160"/>
            <a:ext cx="2570040" cy="257004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1_3"/>
          <p:cNvPicPr/>
          <p:nvPr/>
        </p:nvPicPr>
        <p:blipFill>
          <a:blip r:embed="rId4"/>
          <a:stretch/>
        </p:blipFill>
        <p:spPr>
          <a:xfrm>
            <a:off x="3738960" y="1535040"/>
            <a:ext cx="2570040" cy="257004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1_4"/>
          <p:cNvPicPr/>
          <p:nvPr/>
        </p:nvPicPr>
        <p:blipFill>
          <a:blip r:embed="rId5"/>
          <a:stretch/>
        </p:blipFill>
        <p:spPr>
          <a:xfrm>
            <a:off x="6984000" y="1512000"/>
            <a:ext cx="2570040" cy="257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3" descr="cal_mar.png"/>
          <p:cNvPicPr/>
          <p:nvPr/>
        </p:nvPicPr>
        <p:blipFill>
          <a:blip r:embed="rId2"/>
          <a:stretch/>
        </p:blipFill>
        <p:spPr>
          <a:xfrm>
            <a:off x="2745720" y="542880"/>
            <a:ext cx="4569840" cy="457092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4_1" descr="cal_ter.png"/>
          <p:cNvPicPr/>
          <p:nvPr/>
        </p:nvPicPr>
        <p:blipFill>
          <a:blip r:embed="rId3"/>
          <a:stretch/>
        </p:blipFill>
        <p:spPr>
          <a:xfrm>
            <a:off x="2745720" y="542880"/>
            <a:ext cx="4569840" cy="457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3_1" descr="cal_mar.png"/>
          <p:cNvPicPr/>
          <p:nvPr/>
        </p:nvPicPr>
        <p:blipFill>
          <a:blip r:embed="rId2"/>
          <a:stretch/>
        </p:blipFill>
        <p:spPr>
          <a:xfrm>
            <a:off x="2745720" y="542880"/>
            <a:ext cx="4569840" cy="457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3_6" descr="cal_mar.png"/>
          <p:cNvPicPr/>
          <p:nvPr/>
        </p:nvPicPr>
        <p:blipFill>
          <a:blip r:embed="rId2"/>
          <a:stretch/>
        </p:blipFill>
        <p:spPr>
          <a:xfrm>
            <a:off x="2745720" y="542880"/>
            <a:ext cx="4569840" cy="457092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2_6" descr="cal_wrong.png"/>
          <p:cNvPicPr/>
          <p:nvPr/>
        </p:nvPicPr>
        <p:blipFill>
          <a:blip r:embed="rId3"/>
          <a:stretch/>
        </p:blipFill>
        <p:spPr>
          <a:xfrm>
            <a:off x="2745720" y="542880"/>
            <a:ext cx="4569840" cy="457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346"/>
          <p:cNvPicPr/>
          <p:nvPr/>
        </p:nvPicPr>
        <p:blipFill>
          <a:blip r:embed="rId2"/>
          <a:stretch/>
        </p:blipFill>
        <p:spPr>
          <a:xfrm>
            <a:off x="2827440" y="89280"/>
            <a:ext cx="7430400" cy="5308560"/>
          </a:xfrm>
          <a:prstGeom prst="rect">
            <a:avLst/>
          </a:prstGeom>
          <a:ln w="0">
            <a:noFill/>
          </a:ln>
        </p:spPr>
      </p:pic>
      <p:sp>
        <p:nvSpPr>
          <p:cNvPr id="348" name="Rectangle 347"/>
          <p:cNvSpPr/>
          <p:nvPr/>
        </p:nvSpPr>
        <p:spPr>
          <a:xfrm>
            <a:off x="3517560" y="5472000"/>
            <a:ext cx="6561000" cy="2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https://www.nuclear-power.com/nuclear-power/reactor-physics/atomic-nuclear-physics/nuclear-stability/</a:t>
            </a:r>
            <a:endParaRPr lang="en-GB" sz="1100" b="0" strike="noStrike" spc="-1">
              <a:latin typeface="Arial"/>
            </a:endParaRPr>
          </a:p>
        </p:txBody>
      </p:sp>
      <p:pic>
        <p:nvPicPr>
          <p:cNvPr id="349" name="Picture 348"/>
          <p:cNvPicPr/>
          <p:nvPr/>
        </p:nvPicPr>
        <p:blipFill>
          <a:blip r:embed="rId3"/>
          <a:stretch/>
        </p:blipFill>
        <p:spPr>
          <a:xfrm>
            <a:off x="180000" y="2880000"/>
            <a:ext cx="2697840" cy="2697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349"/>
          <p:cNvPicPr/>
          <p:nvPr/>
        </p:nvPicPr>
        <p:blipFill>
          <a:blip r:embed="rId4"/>
          <a:stretch/>
        </p:blipFill>
        <p:spPr>
          <a:xfrm>
            <a:off x="0" y="0"/>
            <a:ext cx="3238200" cy="1617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/>
          <p:cNvPicPr/>
          <p:nvPr/>
        </p:nvPicPr>
        <p:blipFill>
          <a:blip r:embed="rId2"/>
          <a:stretch/>
        </p:blipFill>
        <p:spPr>
          <a:xfrm>
            <a:off x="696600" y="-5760"/>
            <a:ext cx="8689680" cy="566820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351"/>
          <p:cNvSpPr/>
          <p:nvPr/>
        </p:nvSpPr>
        <p:spPr>
          <a:xfrm>
            <a:off x="3517920" y="5472360"/>
            <a:ext cx="6561000" cy="2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100" b="0" strike="noStrike" spc="-1">
                <a:solidFill>
                  <a:srgbClr val="000000"/>
                </a:solidFill>
                <a:latin typeface="Arial"/>
                <a:ea typeface="DejaVu Sans"/>
              </a:rPr>
              <a:t>https://www.nuclear-power.com/nuclear-power/reactor-physics/atomic-nuclear-physics/nuclear-stability/</a:t>
            </a:r>
            <a:endParaRPr lang="en-GB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 355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Radioactive decay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Decay rates are constant as far as we know</a:t>
            </a:r>
            <a:endParaRPr lang="en-GB" sz="3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Not influenced by environment</a:t>
            </a:r>
            <a:endParaRPr lang="en-GB" sz="28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Average lifespan </a:t>
            </a:r>
            <a:r>
              <a:rPr lang="en-GB" sz="32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lang="en-GB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 8600 years – half-life 5730</a:t>
            </a:r>
            <a:endParaRPr lang="en-GB" sz="3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100% at t=0 (AD 1950)</a:t>
            </a: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ectangle 357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Radioactive decay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504000" y="1326600"/>
            <a:ext cx="9069840" cy="328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List ten half-lives: </a:t>
            </a:r>
            <a:endParaRPr lang="en-GB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n-GB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	yr &lt;- </a:t>
            </a:r>
            <a:r>
              <a:rPr lang="en-GB" sz="3200" b="1" strike="noStrike" spc="-1" dirty="0" err="1">
                <a:solidFill>
                  <a:srgbClr val="0000FF"/>
                </a:solidFill>
                <a:latin typeface="Arial"/>
                <a:ea typeface="DejaVu Sans"/>
              </a:rPr>
              <a:t>seq</a:t>
            </a: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(0, by=5730, length=10)</a:t>
            </a:r>
            <a:endParaRPr lang="en-GB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		</a:t>
            </a:r>
            <a:r>
              <a:rPr lang="en-GB" sz="3200" b="1" strike="noStrike" spc="-1" dirty="0" err="1">
                <a:solidFill>
                  <a:srgbClr val="0000FF"/>
                </a:solidFill>
                <a:latin typeface="Arial"/>
                <a:ea typeface="DejaVu Sans"/>
              </a:rPr>
              <a:t>halflives</a:t>
            </a: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 &lt;- 0.5 ^ (0:9)</a:t>
            </a:r>
            <a:endParaRPr lang="en-GB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		</a:t>
            </a:r>
            <a:r>
              <a:rPr lang="en-GB" sz="3200" b="1" strike="noStrike" spc="-1" dirty="0" err="1">
                <a:solidFill>
                  <a:srgbClr val="0000FF"/>
                </a:solidFill>
                <a:latin typeface="Arial"/>
                <a:ea typeface="DejaVu Sans"/>
              </a:rPr>
              <a:t>cbind</a:t>
            </a: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(yr, 100*</a:t>
            </a:r>
            <a:r>
              <a:rPr lang="en-GB" sz="3200" b="1" strike="noStrike" spc="-1" dirty="0" err="1">
                <a:solidFill>
                  <a:srgbClr val="0000FF"/>
                </a:solidFill>
                <a:latin typeface="Arial"/>
                <a:ea typeface="DejaVu Sans"/>
              </a:rPr>
              <a:t>halflives</a:t>
            </a:r>
            <a:r>
              <a:rPr lang="en-GB" sz="3200" b="1" strike="noStrike" spc="-1" dirty="0">
                <a:solidFill>
                  <a:srgbClr val="0000FF"/>
                </a:solidFill>
                <a:latin typeface="Arial"/>
                <a:ea typeface="DejaVu Sans"/>
              </a:rPr>
              <a:t>)</a:t>
            </a:r>
          </a:p>
          <a:p>
            <a:pPr marL="457200" indent="-457200">
              <a:spcBef>
                <a:spcPts val="1417"/>
              </a:spcBef>
              <a:buFont typeface="Arial" panose="020B0604020202020204" pitchFamily="34" charset="0"/>
              <a:buChar char="•"/>
            </a:pPr>
            <a:r>
              <a:rPr lang="en-GB" sz="3200" spc="-1" dirty="0">
                <a:latin typeface="Arial"/>
              </a:rPr>
              <a:t>F</a:t>
            </a:r>
            <a:r>
              <a:rPr lang="en-GB" sz="3200" spc="-1" baseline="30000" dirty="0">
                <a:latin typeface="Arial"/>
              </a:rPr>
              <a:t>14</a:t>
            </a:r>
            <a:r>
              <a:rPr lang="en-GB" sz="3200" spc="-1" dirty="0">
                <a:latin typeface="Arial"/>
              </a:rPr>
              <a:t>C = 0.5</a:t>
            </a:r>
            <a:r>
              <a:rPr lang="en-GB" sz="3200" spc="-1" baseline="30000" dirty="0">
                <a:latin typeface="Arial"/>
              </a:rPr>
              <a:t>(C14 age/5730)</a:t>
            </a:r>
          </a:p>
          <a:p>
            <a:pPr marL="457200" indent="-457200">
              <a:lnSpc>
                <a:spcPct val="100000"/>
              </a:lnSpc>
              <a:spcBef>
                <a:spcPts val="1417"/>
              </a:spcBef>
              <a:buFont typeface="Arial" panose="020B0604020202020204" pitchFamily="34" charset="0"/>
              <a:buChar char="•"/>
            </a:pPr>
            <a:endParaRPr lang="en-GB" sz="320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360"/>
          <p:cNvSpPr/>
          <p:nvPr/>
        </p:nvSpPr>
        <p:spPr>
          <a:xfrm>
            <a:off x="6711885" y="5365800"/>
            <a:ext cx="3366315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https://maarten14c.github.io/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2" name="Online Media 1" descr="Radiocarbon decay">
            <a:hlinkClick r:id="" action="ppaction://media"/>
            <a:extLst>
              <a:ext uri="{FF2B5EF4-FFF2-40B4-BE49-F238E27FC236}">
                <a16:creationId xmlns:a16="http://schemas.microsoft.com/office/drawing/2014/main" id="{15225B57-0FD6-1B8A-AE7C-1FD6C27E26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26516" y="433633"/>
            <a:ext cx="4515439" cy="45154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DF5B1C-FEE0-D737-A3BC-3A37AD631FCB}"/>
                  </a:ext>
                </a:extLst>
              </p:cNvPr>
              <p:cNvSpPr txBox="1"/>
              <p:nvPr/>
            </p:nvSpPr>
            <p:spPr>
              <a:xfrm>
                <a:off x="7792561" y="1022354"/>
                <a:ext cx="1813830" cy="843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∗0.5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= -8033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DF5B1C-FEE0-D737-A3BC-3A37AD631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561" y="1022354"/>
                <a:ext cx="1813830" cy="843949"/>
              </a:xfrm>
              <a:prstGeom prst="rect">
                <a:avLst/>
              </a:prstGeom>
              <a:blipFill>
                <a:blip r:embed="rId4"/>
                <a:stretch>
                  <a:fillRect l="-7639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1"/>
          <p:cNvGrpSpPr/>
          <p:nvPr/>
        </p:nvGrpSpPr>
        <p:grpSpPr>
          <a:xfrm>
            <a:off x="2352240" y="188640"/>
            <a:ext cx="5033520" cy="1855080"/>
            <a:chOff x="2352240" y="188640"/>
            <a:chExt cx="5033520" cy="1855080"/>
          </a:xfrm>
        </p:grpSpPr>
        <p:sp>
          <p:nvSpPr>
            <p:cNvPr id="363" name="CustomShape 2_0"/>
            <p:cNvSpPr/>
            <p:nvPr/>
          </p:nvSpPr>
          <p:spPr>
            <a:xfrm>
              <a:off x="2352240" y="188640"/>
              <a:ext cx="1758600" cy="1855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800" b="1" strike="noStrike" spc="-1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lang="en-GB" sz="28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N + n</a:t>
              </a: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GB" sz="2800" b="1" strike="noStrike" spc="-1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lang="en-GB" sz="28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C + O</a:t>
              </a:r>
              <a:r>
                <a:rPr lang="en-GB" sz="2800" b="1" strike="noStrike" spc="-1" baseline="-25000">
                  <a:solidFill>
                    <a:srgbClr val="FF0000"/>
                  </a:solidFill>
                  <a:latin typeface="Arial"/>
                  <a:ea typeface="DejaVu Sans"/>
                </a:rPr>
                <a:t>2</a:t>
              </a: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</p:txBody>
        </p:sp>
        <p:sp>
          <p:nvSpPr>
            <p:cNvPr id="364" name="CustomShape 3_0"/>
            <p:cNvSpPr/>
            <p:nvPr/>
          </p:nvSpPr>
          <p:spPr>
            <a:xfrm>
              <a:off x="4367880" y="233280"/>
              <a:ext cx="3017880" cy="13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2800" b="1" strike="noStrike" spc="-1" baseline="30000">
                  <a:solidFill>
                    <a:srgbClr val="FF0000"/>
                  </a:solidFill>
                  <a:latin typeface="Arial"/>
                  <a:ea typeface="DejaVu Sans"/>
                </a:rPr>
                <a:t>14</a:t>
              </a:r>
              <a:r>
                <a:rPr lang="en-GB" sz="2800" b="1" strike="noStrike" spc="-1">
                  <a:solidFill>
                    <a:srgbClr val="FF0000"/>
                  </a:solidFill>
                  <a:latin typeface="Arial"/>
                  <a:ea typeface="DejaVu Sans"/>
                </a:rPr>
                <a:t>C + p</a:t>
              </a: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GB" sz="2800" b="0" strike="noStrike" spc="-1">
                <a:latin typeface="Arial"/>
              </a:endParaRPr>
            </a:p>
          </p:txBody>
        </p:sp>
        <p:sp>
          <p:nvSpPr>
            <p:cNvPr id="365" name="CustomShape 4_1"/>
            <p:cNvSpPr/>
            <p:nvPr/>
          </p:nvSpPr>
          <p:spPr>
            <a:xfrm>
              <a:off x="4115880" y="1259640"/>
              <a:ext cx="2466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6" name="CustomShape 5_1"/>
            <p:cNvSpPr/>
            <p:nvPr/>
          </p:nvSpPr>
          <p:spPr>
            <a:xfrm>
              <a:off x="4032000" y="503640"/>
              <a:ext cx="246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7" name="CustomShape 6_1"/>
          <p:cNvSpPr/>
          <p:nvPr/>
        </p:nvSpPr>
        <p:spPr>
          <a:xfrm>
            <a:off x="360" y="0"/>
            <a:ext cx="2430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Cosmic rays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368" name="Picture 8_0"/>
          <p:cNvPicPr/>
          <p:nvPr/>
        </p:nvPicPr>
        <p:blipFill>
          <a:blip r:embed="rId3"/>
          <a:srcRect l="14057" t="17303" b="23282"/>
          <a:stretch/>
        </p:blipFill>
        <p:spPr>
          <a:xfrm>
            <a:off x="0" y="1715040"/>
            <a:ext cx="10073160" cy="3949200"/>
          </a:xfrm>
          <a:prstGeom prst="rect">
            <a:avLst/>
          </a:prstGeom>
          <a:ln w="0">
            <a:noFill/>
          </a:ln>
        </p:spPr>
      </p:pic>
      <p:sp>
        <p:nvSpPr>
          <p:cNvPr id="369" name="Line 7_1"/>
          <p:cNvSpPr/>
          <p:nvPr/>
        </p:nvSpPr>
        <p:spPr>
          <a:xfrm>
            <a:off x="6215040" y="1511640"/>
            <a:ext cx="2687400" cy="1889640"/>
          </a:xfrm>
          <a:prstGeom prst="line">
            <a:avLst/>
          </a:prstGeom>
          <a:ln w="381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Line 8_1"/>
          <p:cNvSpPr/>
          <p:nvPr/>
        </p:nvSpPr>
        <p:spPr>
          <a:xfrm flipH="1">
            <a:off x="8231040" y="3778920"/>
            <a:ext cx="936000" cy="94680"/>
          </a:xfrm>
          <a:prstGeom prst="line">
            <a:avLst/>
          </a:prstGeom>
          <a:ln w="381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9_1"/>
          <p:cNvSpPr/>
          <p:nvPr/>
        </p:nvSpPr>
        <p:spPr>
          <a:xfrm>
            <a:off x="5459400" y="3716280"/>
            <a:ext cx="2304360" cy="126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GB" sz="3200" b="0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lang="en-GB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C/</a:t>
            </a:r>
            <a:r>
              <a:rPr lang="en-GB" sz="3200" b="0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lang="en-GB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endParaRPr lang="en-GB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GB" sz="3200" b="0" strike="noStrike" spc="-1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lang="en-GB" sz="3200" b="0" strike="noStrike" spc="-1">
              <a:latin typeface="Arial"/>
            </a:endParaRPr>
          </a:p>
        </p:txBody>
      </p:sp>
      <p:sp>
        <p:nvSpPr>
          <p:cNvPr id="372" name="CustomShape 10_1"/>
          <p:cNvSpPr/>
          <p:nvPr/>
        </p:nvSpPr>
        <p:spPr>
          <a:xfrm>
            <a:off x="1175760" y="720"/>
            <a:ext cx="918360" cy="43632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11_1"/>
          <p:cNvSpPr/>
          <p:nvPr/>
        </p:nvSpPr>
        <p:spPr>
          <a:xfrm>
            <a:off x="1091880" y="720"/>
            <a:ext cx="1086840" cy="687960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FABE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12_1"/>
          <p:cNvSpPr/>
          <p:nvPr/>
        </p:nvSpPr>
        <p:spPr>
          <a:xfrm>
            <a:off x="4451760" y="692640"/>
            <a:ext cx="1506600" cy="4989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13_1"/>
          <p:cNvSpPr/>
          <p:nvPr/>
        </p:nvSpPr>
        <p:spPr>
          <a:xfrm rot="10800000">
            <a:off x="4373640" y="1322640"/>
            <a:ext cx="1506600" cy="4989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108C8"/>
          </a:solidFill>
          <a:ln w="25560">
            <a:solidFill>
              <a:srgbClr val="00967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14_1"/>
          <p:cNvSpPr/>
          <p:nvPr/>
        </p:nvSpPr>
        <p:spPr>
          <a:xfrm>
            <a:off x="4535640" y="1008000"/>
            <a:ext cx="1338840" cy="100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14</a:t>
            </a:r>
            <a:r>
              <a:rPr lang="en-GB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lang="en-GB" sz="2800" b="1" strike="noStrike" spc="-1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GB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800" b="0" strike="noStrike" spc="-1">
              <a:latin typeface="Arial"/>
            </a:endParaRPr>
          </a:p>
        </p:txBody>
      </p:sp>
      <p:sp>
        <p:nvSpPr>
          <p:cNvPr id="377" name="CustomShape 15_1"/>
          <p:cNvSpPr/>
          <p:nvPr/>
        </p:nvSpPr>
        <p:spPr>
          <a:xfrm>
            <a:off x="6843960" y="377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12</a:t>
            </a:r>
            <a:r>
              <a:rPr lang="en-GB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lang="en-GB" sz="2800" b="1" strike="noStrike" spc="-1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78" name="CustomShape 16_1"/>
          <p:cNvSpPr/>
          <p:nvPr/>
        </p:nvSpPr>
        <p:spPr>
          <a:xfrm>
            <a:off x="6719400" y="189000"/>
            <a:ext cx="1254600" cy="93996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17_1"/>
          <p:cNvSpPr/>
          <p:nvPr/>
        </p:nvSpPr>
        <p:spPr>
          <a:xfrm>
            <a:off x="8483400" y="630000"/>
            <a:ext cx="1254600" cy="939960"/>
          </a:xfrm>
          <a:prstGeom prst="ellipse">
            <a:avLst/>
          </a:prstGeom>
          <a:noFill/>
          <a:ln w="25560">
            <a:solidFill>
              <a:srgbClr val="3108C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18_1"/>
          <p:cNvSpPr/>
          <p:nvPr/>
        </p:nvSpPr>
        <p:spPr>
          <a:xfrm>
            <a:off x="8607960" y="944640"/>
            <a:ext cx="1054440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 baseline="30000">
                <a:solidFill>
                  <a:srgbClr val="FF0000"/>
                </a:solidFill>
                <a:latin typeface="Arial"/>
                <a:ea typeface="DejaVu Sans"/>
              </a:rPr>
              <a:t>13</a:t>
            </a:r>
            <a:r>
              <a:rPr lang="en-GB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CO</a:t>
            </a:r>
            <a:r>
              <a:rPr lang="en-GB" sz="2800" b="1" strike="noStrike" spc="-1" baseline="-25000">
                <a:solidFill>
                  <a:srgbClr val="FF0000"/>
                </a:solidFill>
                <a:latin typeface="Arial"/>
                <a:ea typeface="DejaVu Sans"/>
              </a:rPr>
              <a:t>2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81" name="CustomShape 19_1"/>
          <p:cNvSpPr/>
          <p:nvPr/>
        </p:nvSpPr>
        <p:spPr>
          <a:xfrm rot="16200000" flipH="1">
            <a:off x="7306560" y="1532880"/>
            <a:ext cx="2010600" cy="133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20_1"/>
          <p:cNvSpPr/>
          <p:nvPr/>
        </p:nvSpPr>
        <p:spPr>
          <a:xfrm rot="16200000" flipH="1">
            <a:off x="8366400" y="2340720"/>
            <a:ext cx="1569600" cy="16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3742</TotalTime>
  <Words>761</Words>
  <Application>Microsoft Macintosh PowerPoint</Application>
  <PresentationFormat>Custom</PresentationFormat>
  <Paragraphs>163</Paragraphs>
  <Slides>37</Slides>
  <Notes>13</Notes>
  <HiddenSlides>5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Andale Mono</vt:lpstr>
      <vt:lpstr>Arial</vt:lpstr>
      <vt:lpstr>Calibri</vt:lpstr>
      <vt:lpstr>Calibri Light</vt:lpstr>
      <vt:lpstr>Cambria Math</vt:lpstr>
      <vt:lpstr>Century Gothic</vt:lpstr>
      <vt:lpstr>Open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Maarten Blaauw</dc:creator>
  <dc:description/>
  <cp:lastModifiedBy>Maarten Blaauw</cp:lastModifiedBy>
  <cp:revision>96</cp:revision>
  <dcterms:created xsi:type="dcterms:W3CDTF">2021-08-16T10:44:56Z</dcterms:created>
  <dcterms:modified xsi:type="dcterms:W3CDTF">2023-02-08T12:17:01Z</dcterms:modified>
  <dc:language>en-GB</dc:language>
</cp:coreProperties>
</file>